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metadata" ContentType="application/binary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17"/>
  </p:notesMasterIdLst>
  <p:sldIdLst>
    <p:sldId id="260" r:id="rId2"/>
    <p:sldId id="263" r:id="rId3"/>
    <p:sldId id="303" r:id="rId4"/>
    <p:sldId id="306" r:id="rId5"/>
    <p:sldId id="271" r:id="rId6"/>
    <p:sldId id="309" r:id="rId7"/>
    <p:sldId id="307" r:id="rId8"/>
    <p:sldId id="311" r:id="rId9"/>
    <p:sldId id="312" r:id="rId10"/>
    <p:sldId id="313" r:id="rId11"/>
    <p:sldId id="314" r:id="rId12"/>
    <p:sldId id="315" r:id="rId13"/>
    <p:sldId id="284" r:id="rId14"/>
    <p:sldId id="317" r:id="rId15"/>
    <p:sldId id="318" r:id="rId16"/>
  </p:sldIdLst>
  <p:sldSz cx="9144000" cy="5143500" type="screen16x9"/>
  <p:notesSz cx="9144000" cy="51435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12">
          <p15:clr>
            <a:srgbClr val="747775"/>
          </p15:clr>
        </p15:guide>
        <p15:guide id="2" orient="horz" pos="3127">
          <p15:clr>
            <a:srgbClr val="747775"/>
          </p15:clr>
        </p15:guide>
        <p15:guide id="3" pos="182">
          <p15:clr>
            <a:srgbClr val="747775"/>
          </p15:clr>
        </p15:guide>
        <p15:guide id="4" pos="5579">
          <p15:clr>
            <a:srgbClr val="747775"/>
          </p15:clr>
        </p15:guide>
        <p15:guide id="5" orient="horz" pos="432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3" roundtripDataSignature="AMtx7mhIVXgoKtAcxZRIx9DfrJzXrt8Ml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125" d="100"/>
          <a:sy n="125" d="100"/>
        </p:scale>
        <p:origin x="-226" y="-77"/>
      </p:cViewPr>
      <p:guideLst>
        <p:guide orient="horz" pos="112"/>
        <p:guide orient="horz" pos="3127"/>
        <p:guide orient="horz" pos="432"/>
        <p:guide pos="182"/>
        <p:guide pos="557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3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56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524300" y="385750"/>
            <a:ext cx="6096300" cy="192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2443150"/>
            <a:ext cx="7315200" cy="231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d2496ccb68_3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8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" name="Google Shape;111;g2d2496ccb68_3_78:notes"/>
          <p:cNvSpPr txBox="1">
            <a:spLocks noGrp="1"/>
          </p:cNvSpPr>
          <p:nvPr>
            <p:ph type="body" idx="1"/>
          </p:nvPr>
        </p:nvSpPr>
        <p:spPr>
          <a:xfrm>
            <a:off x="914400" y="2443150"/>
            <a:ext cx="7315200" cy="23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2d251828e3d_1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8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2d251828e3d_1_132:notes"/>
          <p:cNvSpPr txBox="1">
            <a:spLocks noGrp="1"/>
          </p:cNvSpPr>
          <p:nvPr>
            <p:ph type="body" idx="1"/>
          </p:nvPr>
        </p:nvSpPr>
        <p:spPr>
          <a:xfrm>
            <a:off x="914400" y="2443150"/>
            <a:ext cx="7315200" cy="23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2d251828e3d_1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8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2d251828e3d_1_132:notes"/>
          <p:cNvSpPr txBox="1">
            <a:spLocks noGrp="1"/>
          </p:cNvSpPr>
          <p:nvPr>
            <p:ph type="body" idx="1"/>
          </p:nvPr>
        </p:nvSpPr>
        <p:spPr>
          <a:xfrm>
            <a:off x="914400" y="2443150"/>
            <a:ext cx="7315200" cy="23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2d251828e3d_1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8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2d251828e3d_1_132:notes"/>
          <p:cNvSpPr txBox="1">
            <a:spLocks noGrp="1"/>
          </p:cNvSpPr>
          <p:nvPr>
            <p:ph type="body" idx="1"/>
          </p:nvPr>
        </p:nvSpPr>
        <p:spPr>
          <a:xfrm>
            <a:off x="914400" y="2443150"/>
            <a:ext cx="7315200" cy="23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2d251828e3d_1_3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8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1" name="Google Shape;501;g2d251828e3d_1_392:notes"/>
          <p:cNvSpPr txBox="1">
            <a:spLocks noGrp="1"/>
          </p:cNvSpPr>
          <p:nvPr>
            <p:ph type="body" idx="1"/>
          </p:nvPr>
        </p:nvSpPr>
        <p:spPr>
          <a:xfrm>
            <a:off x="914400" y="2443150"/>
            <a:ext cx="7315200" cy="23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cd166e314c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8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g2cd166e314c_0_309:notes"/>
          <p:cNvSpPr txBox="1">
            <a:spLocks noGrp="1"/>
          </p:cNvSpPr>
          <p:nvPr>
            <p:ph type="body" idx="1"/>
          </p:nvPr>
        </p:nvSpPr>
        <p:spPr>
          <a:xfrm>
            <a:off x="914400" y="2443150"/>
            <a:ext cx="7315200" cy="23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cd166e314c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8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g2cd166e314c_0_309:notes"/>
          <p:cNvSpPr txBox="1">
            <a:spLocks noGrp="1"/>
          </p:cNvSpPr>
          <p:nvPr>
            <p:ph type="body" idx="1"/>
          </p:nvPr>
        </p:nvSpPr>
        <p:spPr>
          <a:xfrm>
            <a:off x="914400" y="2443150"/>
            <a:ext cx="7315200" cy="23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cd166e314c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8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g2cd166e314c_0_309:notes"/>
          <p:cNvSpPr txBox="1">
            <a:spLocks noGrp="1"/>
          </p:cNvSpPr>
          <p:nvPr>
            <p:ph type="body" idx="1"/>
          </p:nvPr>
        </p:nvSpPr>
        <p:spPr>
          <a:xfrm>
            <a:off x="914400" y="2443150"/>
            <a:ext cx="7315200" cy="23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2d251828e3d_1_3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8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" name="Google Shape;454;g2d251828e3d_1_324:notes"/>
          <p:cNvSpPr txBox="1">
            <a:spLocks noGrp="1"/>
          </p:cNvSpPr>
          <p:nvPr>
            <p:ph type="body" idx="1"/>
          </p:nvPr>
        </p:nvSpPr>
        <p:spPr>
          <a:xfrm>
            <a:off x="914400" y="2443150"/>
            <a:ext cx="7315200" cy="23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cf3de1b8c1_0_74:notes"/>
          <p:cNvSpPr txBox="1">
            <a:spLocks noGrp="1"/>
          </p:cNvSpPr>
          <p:nvPr>
            <p:ph type="body" idx="1"/>
          </p:nvPr>
        </p:nvSpPr>
        <p:spPr>
          <a:xfrm>
            <a:off x="914400" y="2443150"/>
            <a:ext cx="7315200" cy="23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0" name="Google Shape;150;g2cf3de1b8c1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8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2d251828e3d_1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8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2d251828e3d_1_132:notes"/>
          <p:cNvSpPr txBox="1">
            <a:spLocks noGrp="1"/>
          </p:cNvSpPr>
          <p:nvPr>
            <p:ph type="body" idx="1"/>
          </p:nvPr>
        </p:nvSpPr>
        <p:spPr>
          <a:xfrm>
            <a:off x="914400" y="2443150"/>
            <a:ext cx="7315200" cy="23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g2d251828e3d_1_5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8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2" name="Google Shape;632;g2d251828e3d_1_512:notes"/>
          <p:cNvSpPr txBox="1">
            <a:spLocks noGrp="1"/>
          </p:cNvSpPr>
          <p:nvPr>
            <p:ph type="body" idx="1"/>
          </p:nvPr>
        </p:nvSpPr>
        <p:spPr>
          <a:xfrm>
            <a:off x="914400" y="2443150"/>
            <a:ext cx="7315200" cy="23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2d251828e3d_1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8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2d251828e3d_1_132:notes"/>
          <p:cNvSpPr txBox="1">
            <a:spLocks noGrp="1"/>
          </p:cNvSpPr>
          <p:nvPr>
            <p:ph type="body" idx="1"/>
          </p:nvPr>
        </p:nvSpPr>
        <p:spPr>
          <a:xfrm>
            <a:off x="914400" y="2443150"/>
            <a:ext cx="7315200" cy="23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2d251828e3d_1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8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2d251828e3d_1_132:notes"/>
          <p:cNvSpPr txBox="1">
            <a:spLocks noGrp="1"/>
          </p:cNvSpPr>
          <p:nvPr>
            <p:ph type="body" idx="1"/>
          </p:nvPr>
        </p:nvSpPr>
        <p:spPr>
          <a:xfrm>
            <a:off x="914400" y="2443150"/>
            <a:ext cx="7315200" cy="23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2d251828e3d_1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8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2d251828e3d_1_132:notes"/>
          <p:cNvSpPr txBox="1">
            <a:spLocks noGrp="1"/>
          </p:cNvSpPr>
          <p:nvPr>
            <p:ph type="body" idx="1"/>
          </p:nvPr>
        </p:nvSpPr>
        <p:spPr>
          <a:xfrm>
            <a:off x="914400" y="2443150"/>
            <a:ext cx="7315200" cy="23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5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35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199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5" name="Google Shape;45;p35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199" cy="1235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6" name="Google Shape;46;p35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6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50" name="Google Shape;50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7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3" name="Google Shape;53;p37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3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_HEADER_2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1"/>
          <p:cNvSpPr txBox="1">
            <a:spLocks noGrp="1"/>
          </p:cNvSpPr>
          <p:nvPr>
            <p:ph type="body" idx="1"/>
          </p:nvPr>
        </p:nvSpPr>
        <p:spPr>
          <a:xfrm>
            <a:off x="628650" y="1369218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" name="Google Shape;17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9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2" name="Google Shape;22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31"/>
          <p:cNvSpPr txBox="1">
            <a:spLocks noGrp="1"/>
          </p:cNvSpPr>
          <p:nvPr>
            <p:ph type="body" idx="2"/>
          </p:nvPr>
        </p:nvSpPr>
        <p:spPr>
          <a:xfrm>
            <a:off x="4832399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3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7" name="Google Shape;37;p33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8" name="Google Shape;38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4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1" name="Google Shape;41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6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>
    <p:fade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hyperlink" Target="https://do.mob-edu.ru/ui/index.html" TargetMode="External"/><Relationship Id="rId4" Type="http://schemas.openxmlformats.org/officeDocument/2006/relationships/hyperlink" Target="https://do.mob-edu.ru/ui/upload/courses/67/files/web_resources/3/index_3.html?cacheBuster=ae675d0b-293e-4e65-971a-e6f90f2f4f96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hyperlink" Target="https://do.mob-edu.ru/ui/index.html" TargetMode="External"/><Relationship Id="rId4" Type="http://schemas.openxmlformats.org/officeDocument/2006/relationships/hyperlink" Target="https://do.mob-edu.ru/ui/upload/courses/67/files/web_resources/3/index_2.html?cacheBuster=f8a00496-f5e6-42e0-89cf-22d224d6d7ec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hyperlink" Target="https://do.mob-edu.ru/ui/index.html" TargetMode="External"/><Relationship Id="rId4" Type="http://schemas.openxmlformats.org/officeDocument/2006/relationships/hyperlink" Target="https://do.mob-edu.ru/ui/upload/courses/67/files/web_resources/3/index_4.html?cacheBuster=a5e26f17-5b60-457c-96ec-b2d2b9dd22aa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VID_20241111_142558_158.mp4" TargetMode="External"/><Relationship Id="rId5" Type="http://schemas.openxmlformats.org/officeDocument/2006/relationships/image" Target="../media/image19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hyperlink" Target="https://do.mob-edu.ru/ui/index.html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hyperlink" Target="https://do.mob-edu.ru/ui/index.htm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hyperlink" Target="https://do.mob-edu.ru/ui/index.html" TargetMode="External"/><Relationship Id="rId4" Type="http://schemas.openxmlformats.org/officeDocument/2006/relationships/hyperlink" Target="https://do.mob-edu.ru/ui/upload/courses/67/files/web_resources/6/index_2.html?cacheBuster=10318315-c9cf-470e-8d6b-6ddd17630a0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g2d2496ccb68_3_7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0749" y="179935"/>
            <a:ext cx="2379100" cy="3996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g2d2496ccb68_3_7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60931" y="172450"/>
            <a:ext cx="990380" cy="407088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g2d2496ccb68_3_78"/>
          <p:cNvSpPr txBox="1"/>
          <p:nvPr/>
        </p:nvSpPr>
        <p:spPr>
          <a:xfrm>
            <a:off x="408709" y="3535296"/>
            <a:ext cx="4211782" cy="877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ru-RU" sz="1500" dirty="0" err="1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Шайкина</a:t>
            </a:r>
            <a:r>
              <a:rPr lang="ru-RU" sz="1500" dirty="0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Е.А.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500" dirty="0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педагог-психолог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500" dirty="0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МКДОУ «</a:t>
            </a:r>
            <a:r>
              <a:rPr lang="ru-RU" sz="1500" dirty="0" err="1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Давыдовский</a:t>
            </a:r>
            <a:r>
              <a:rPr lang="ru-RU" sz="1500" dirty="0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детский сад»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81000" y="969818"/>
            <a:ext cx="4191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Использование ЦОС «МЭО Детский сад»</a:t>
            </a:r>
          </a:p>
          <a:p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84017" y="1939182"/>
            <a:ext cx="43087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>
                <a:solidFill>
                  <a:schemeClr val="bg1"/>
                </a:solidFill>
              </a:rPr>
              <a:t>в индивидуальной работе педагога-психолога по развитию психических процессов у детей</a:t>
            </a:r>
            <a:endParaRPr lang="ru-RU" sz="1800" dirty="0">
              <a:solidFill>
                <a:schemeClr val="bg1"/>
              </a:solidFill>
            </a:endParaRPr>
          </a:p>
        </p:txBody>
      </p:sp>
      <p:pic>
        <p:nvPicPr>
          <p:cNvPr id="13" name="Рисунок 12" descr="Screenshot_20241109_222821_Gallery.jpg"/>
          <p:cNvPicPr>
            <a:picLocks noChangeAspect="1"/>
          </p:cNvPicPr>
          <p:nvPr/>
        </p:nvPicPr>
        <p:blipFill>
          <a:blip r:embed="rId6"/>
          <a:srcRect t="7865"/>
          <a:stretch>
            <a:fillRect/>
          </a:stretch>
        </p:blipFill>
        <p:spPr>
          <a:xfrm>
            <a:off x="4897582" y="1271408"/>
            <a:ext cx="3662905" cy="323109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2d251828e3d_1_132"/>
          <p:cNvSpPr txBox="1"/>
          <p:nvPr/>
        </p:nvSpPr>
        <p:spPr>
          <a:xfrm>
            <a:off x="243994" y="239414"/>
            <a:ext cx="73431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 smtClean="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Курс «Дошкольное образование для детей 6-7 лет</a:t>
            </a:r>
            <a:endParaRPr sz="1800" b="1">
              <a:solidFill>
                <a:srgbClr val="0070C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03" name="Google Shape;303;g2d251828e3d_1_1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49824" y="178312"/>
            <a:ext cx="506601" cy="359725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g2d251828e3d_1_132"/>
          <p:cNvSpPr/>
          <p:nvPr/>
        </p:nvSpPr>
        <p:spPr>
          <a:xfrm>
            <a:off x="1021341" y="1069440"/>
            <a:ext cx="3148878" cy="589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Память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g2d251828e3d_1_132"/>
          <p:cNvSpPr/>
          <p:nvPr/>
        </p:nvSpPr>
        <p:spPr>
          <a:xfrm>
            <a:off x="1042555" y="1835860"/>
            <a:ext cx="3134590" cy="90734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ru-RU" b="1" dirty="0" smtClean="0"/>
          </a:p>
          <a:p>
            <a:endParaRPr lang="ru-RU" b="1" dirty="0" smtClean="0"/>
          </a:p>
          <a:p>
            <a:r>
              <a:rPr lang="ru-RU" b="1" dirty="0" smtClean="0"/>
              <a:t>Здравствуй осень. </a:t>
            </a:r>
            <a:endParaRPr lang="ru-RU" dirty="0" smtClean="0"/>
          </a:p>
          <a:p>
            <a:r>
              <a:rPr lang="ru-RU" dirty="0" smtClean="0"/>
              <a:t>Грибы съедобные и несъедобные. Объект </a:t>
            </a:r>
            <a:r>
              <a:rPr lang="ru-RU" u="sng" dirty="0" smtClean="0">
                <a:hlinkClick r:id="rId4"/>
              </a:rPr>
              <a:t>«Остерегаюсь ядовитых растений»</a:t>
            </a:r>
            <a:r>
              <a:rPr lang="ru-RU" dirty="0" smtClean="0"/>
              <a:t> </a:t>
            </a:r>
          </a:p>
          <a:p>
            <a:endParaRPr lang="ru-RU" dirty="0" smtClean="0"/>
          </a:p>
          <a:p>
            <a:endParaRPr lang="ru-RU" dirty="0" smtClean="0">
              <a:latin typeface="+mj-lt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307" name="Google Shape;307;g2d251828e3d_1_132"/>
          <p:cNvSpPr/>
          <p:nvPr/>
        </p:nvSpPr>
        <p:spPr>
          <a:xfrm>
            <a:off x="1073727" y="2964873"/>
            <a:ext cx="3082637" cy="77585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dirty="0" smtClean="0"/>
              <a:t>Развитие памяти, слухового и зрительного восприятия. Расширение кругозора.</a:t>
            </a:r>
            <a:endParaRPr/>
          </a:p>
        </p:txBody>
      </p:sp>
      <p:sp>
        <p:nvSpPr>
          <p:cNvPr id="309" name="Google Shape;309;g2d251828e3d_1_132"/>
          <p:cNvSpPr/>
          <p:nvPr/>
        </p:nvSpPr>
        <p:spPr>
          <a:xfrm>
            <a:off x="1081087" y="4038355"/>
            <a:ext cx="3117706" cy="589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dirty="0" smtClean="0">
                <a:hlinkClick r:id="rId5"/>
              </a:rPr>
              <a:t>https://do.mob-edu.ru/ui/index.html#/</a:t>
            </a:r>
            <a:r>
              <a:rPr lang="en-US" dirty="0" smtClean="0">
                <a:hlinkClick r:id="rId5"/>
              </a:rPr>
              <a:t>bookshelf/course/67/topic/476/lesson/1399</a:t>
            </a:r>
            <a:r>
              <a:rPr lang="en-US" dirty="0" smtClean="0"/>
              <a:t> </a:t>
            </a:r>
            <a:endParaRPr/>
          </a:p>
        </p:txBody>
      </p:sp>
      <p:sp>
        <p:nvSpPr>
          <p:cNvPr id="310" name="Google Shape;310;g2d251828e3d_1_132"/>
          <p:cNvSpPr txBox="1"/>
          <p:nvPr/>
        </p:nvSpPr>
        <p:spPr>
          <a:xfrm>
            <a:off x="298414" y="1243668"/>
            <a:ext cx="8601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11" name="Google Shape;311;g2d251828e3d_1_132"/>
          <p:cNvSpPr txBox="1"/>
          <p:nvPr/>
        </p:nvSpPr>
        <p:spPr>
          <a:xfrm>
            <a:off x="298414" y="1929468"/>
            <a:ext cx="8601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Текст</a:t>
            </a:r>
            <a:endParaRPr sz="1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55215" y="1080870"/>
            <a:ext cx="692727" cy="54032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ПП</a:t>
            </a:r>
          </a:p>
          <a:p>
            <a:pPr lvl="0"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61710" y="1877289"/>
            <a:ext cx="692726" cy="54032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Тема </a:t>
            </a:r>
          </a:p>
          <a:p>
            <a:pPr lvl="0" algn="ctr"/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94829" y="3096277"/>
            <a:ext cx="637310" cy="54032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Цели </a:t>
            </a:r>
          </a:p>
          <a:p>
            <a:pPr lvl="0" algn="ctr"/>
            <a:endParaRPr lang="ru-RU" dirty="0"/>
          </a:p>
        </p:txBody>
      </p:sp>
      <p:pic>
        <p:nvPicPr>
          <p:cNvPr id="126978" name="Picture 2" descr="C:\Users\evgen\Downloads\2024-11-10_18-34-36.png"/>
          <p:cNvPicPr>
            <a:picLocks noChangeAspect="1" noChangeArrowheads="1"/>
          </p:cNvPicPr>
          <p:nvPr/>
        </p:nvPicPr>
        <p:blipFill>
          <a:blip r:embed="rId6"/>
          <a:srcRect l="20660" t="2375" r="23121" b="5964"/>
          <a:stretch>
            <a:fillRect/>
          </a:stretch>
        </p:blipFill>
        <p:spPr bwMode="auto">
          <a:xfrm>
            <a:off x="4599400" y="1143001"/>
            <a:ext cx="4212090" cy="32973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2d251828e3d_1_132"/>
          <p:cNvSpPr txBox="1"/>
          <p:nvPr/>
        </p:nvSpPr>
        <p:spPr>
          <a:xfrm>
            <a:off x="243994" y="239414"/>
            <a:ext cx="73431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 smtClean="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Курс «Дошкольное образование для детей 6-7 лет</a:t>
            </a:r>
            <a:endParaRPr sz="1800" b="1">
              <a:solidFill>
                <a:srgbClr val="0070C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03" name="Google Shape;303;g2d251828e3d_1_1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49824" y="178312"/>
            <a:ext cx="506601" cy="359725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g2d251828e3d_1_132"/>
          <p:cNvSpPr/>
          <p:nvPr/>
        </p:nvSpPr>
        <p:spPr>
          <a:xfrm>
            <a:off x="1014413" y="889331"/>
            <a:ext cx="3148878" cy="589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/>
              <a:t>Мышление </a:t>
            </a:r>
          </a:p>
          <a:p>
            <a:pPr algn="ctr"/>
            <a:r>
              <a:rPr lang="ru-RU" dirty="0" smtClean="0"/>
              <a:t>Речь</a:t>
            </a:r>
            <a:endParaRPr lang="ru-RU" dirty="0" smtClean="0">
              <a:solidFill>
                <a:schemeClr val="tx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g2d251828e3d_1_132"/>
          <p:cNvSpPr/>
          <p:nvPr/>
        </p:nvSpPr>
        <p:spPr>
          <a:xfrm>
            <a:off x="1042555" y="1655751"/>
            <a:ext cx="3134590" cy="81014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ru-RU" b="1" dirty="0" smtClean="0"/>
              <a:t>Здравствуй осень</a:t>
            </a:r>
            <a:r>
              <a:rPr lang="ru-RU" dirty="0" smtClean="0"/>
              <a:t>. </a:t>
            </a:r>
          </a:p>
          <a:p>
            <a:pPr algn="ctr"/>
            <a:r>
              <a:rPr lang="ru-RU" dirty="0" smtClean="0"/>
              <a:t>Дары осени. Ягоды. </a:t>
            </a:r>
          </a:p>
          <a:p>
            <a:pPr algn="ctr"/>
            <a:r>
              <a:rPr lang="ru-RU" dirty="0" smtClean="0"/>
              <a:t>Объект </a:t>
            </a:r>
            <a:r>
              <a:rPr lang="ru-RU" u="sng" dirty="0" smtClean="0">
                <a:hlinkClick r:id="rId4"/>
              </a:rPr>
              <a:t>«Четвёртый лишний»</a:t>
            </a:r>
            <a:r>
              <a:rPr lang="ru-RU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</a:p>
        </p:txBody>
      </p:sp>
      <p:sp>
        <p:nvSpPr>
          <p:cNvPr id="307" name="Google Shape;307;g2d251828e3d_1_132"/>
          <p:cNvSpPr/>
          <p:nvPr/>
        </p:nvSpPr>
        <p:spPr>
          <a:xfrm>
            <a:off x="1027403" y="2639292"/>
            <a:ext cx="3170524" cy="121963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dirty="0" smtClean="0"/>
              <a:t>Обогащение словарного запаса, закрепление понимания и употребления обобщающих наименований; закрепление навыка классификации предметов.</a:t>
            </a:r>
            <a:endParaRPr/>
          </a:p>
        </p:txBody>
      </p:sp>
      <p:sp>
        <p:nvSpPr>
          <p:cNvPr id="309" name="Google Shape;309;g2d251828e3d_1_132"/>
          <p:cNvSpPr/>
          <p:nvPr/>
        </p:nvSpPr>
        <p:spPr>
          <a:xfrm>
            <a:off x="1025670" y="3982936"/>
            <a:ext cx="3117706" cy="589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dirty="0" smtClean="0">
                <a:hlinkClick r:id="rId5"/>
              </a:rPr>
              <a:t>https://do.mob-edu.ru/ui/index.html#/</a:t>
            </a:r>
            <a:r>
              <a:rPr lang="en-US" dirty="0" smtClean="0">
                <a:hlinkClick r:id="rId5"/>
              </a:rPr>
              <a:t>bookshelf/course/67/topic/476/lesson/1398</a:t>
            </a:r>
            <a:r>
              <a:rPr lang="en-US" dirty="0" smtClean="0"/>
              <a:t> </a:t>
            </a:r>
            <a:endParaRPr/>
          </a:p>
        </p:txBody>
      </p:sp>
      <p:sp>
        <p:nvSpPr>
          <p:cNvPr id="310" name="Google Shape;310;g2d251828e3d_1_132"/>
          <p:cNvSpPr txBox="1"/>
          <p:nvPr/>
        </p:nvSpPr>
        <p:spPr>
          <a:xfrm>
            <a:off x="208360" y="1181323"/>
            <a:ext cx="8601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11" name="Google Shape;311;g2d251828e3d_1_132"/>
          <p:cNvSpPr txBox="1"/>
          <p:nvPr/>
        </p:nvSpPr>
        <p:spPr>
          <a:xfrm>
            <a:off x="298414" y="1929468"/>
            <a:ext cx="8601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Текст</a:t>
            </a:r>
            <a:endParaRPr sz="1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55215" y="970034"/>
            <a:ext cx="692727" cy="54032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ПП</a:t>
            </a:r>
          </a:p>
          <a:p>
            <a:pPr lvl="0"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75564" y="1697181"/>
            <a:ext cx="692726" cy="54032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Тема </a:t>
            </a:r>
          </a:p>
          <a:p>
            <a:pPr lvl="0" algn="ctr"/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74047" y="2895385"/>
            <a:ext cx="637310" cy="54032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Цели </a:t>
            </a:r>
          </a:p>
          <a:p>
            <a:pPr lvl="0" algn="ctr"/>
            <a:endParaRPr lang="ru-RU" dirty="0"/>
          </a:p>
        </p:txBody>
      </p:sp>
      <p:pic>
        <p:nvPicPr>
          <p:cNvPr id="124929" name="Picture 1" descr="C:\Users\evgen\Downloads\2024-11-10_18-43-12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61164" y="857538"/>
            <a:ext cx="4270326" cy="37006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2d251828e3d_1_132"/>
          <p:cNvSpPr txBox="1"/>
          <p:nvPr/>
        </p:nvSpPr>
        <p:spPr>
          <a:xfrm>
            <a:off x="243994" y="239414"/>
            <a:ext cx="73431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 smtClean="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Курс «Дошкольное образование для детей 6-7 лет</a:t>
            </a:r>
            <a:endParaRPr sz="1800" b="1">
              <a:solidFill>
                <a:srgbClr val="0070C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03" name="Google Shape;303;g2d251828e3d_1_1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49824" y="178312"/>
            <a:ext cx="506601" cy="359725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g2d251828e3d_1_132"/>
          <p:cNvSpPr/>
          <p:nvPr/>
        </p:nvSpPr>
        <p:spPr>
          <a:xfrm>
            <a:off x="955964" y="889331"/>
            <a:ext cx="3297381" cy="589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/>
              <a:t>Мышление </a:t>
            </a:r>
          </a:p>
          <a:p>
            <a:pPr algn="ctr"/>
            <a:r>
              <a:rPr lang="ru-RU" dirty="0" smtClean="0"/>
              <a:t>Речь</a:t>
            </a:r>
            <a:endParaRPr lang="ru-RU" dirty="0" smtClean="0">
              <a:solidFill>
                <a:schemeClr val="tx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g2d251828e3d_1_132"/>
          <p:cNvSpPr/>
          <p:nvPr/>
        </p:nvSpPr>
        <p:spPr>
          <a:xfrm>
            <a:off x="959427" y="1655751"/>
            <a:ext cx="3300845" cy="81014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Здравствуй осень</a:t>
            </a:r>
            <a:r>
              <a:rPr lang="ru-RU" dirty="0" smtClean="0"/>
              <a:t>. </a:t>
            </a:r>
          </a:p>
          <a:p>
            <a:pPr algn="ctr"/>
            <a:r>
              <a:rPr lang="ru-RU" dirty="0" smtClean="0"/>
              <a:t>Животные осенью. Объект </a:t>
            </a:r>
            <a:r>
              <a:rPr lang="ru-RU" sz="1200" u="sng" dirty="0" smtClean="0">
                <a:hlinkClick r:id="rId4"/>
              </a:rPr>
              <a:t>«Расположи рисунки в правильном порядке»</a:t>
            </a:r>
            <a:r>
              <a:rPr lang="ru-RU" sz="1200" dirty="0" smtClean="0"/>
              <a:t> </a:t>
            </a:r>
          </a:p>
          <a:p>
            <a:pPr algn="ctr"/>
            <a:r>
              <a:rPr lang="ru-RU" sz="1200" dirty="0" smtClean="0"/>
              <a:t>                                       </a:t>
            </a:r>
            <a:r>
              <a:rPr lang="ru-RU" dirty="0" smtClean="0"/>
              <a:t> </a:t>
            </a:r>
            <a:r>
              <a:rPr lang="ru-RU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</a:p>
        </p:txBody>
      </p:sp>
      <p:sp>
        <p:nvSpPr>
          <p:cNvPr id="307" name="Google Shape;307;g2d251828e3d_1_132"/>
          <p:cNvSpPr/>
          <p:nvPr/>
        </p:nvSpPr>
        <p:spPr>
          <a:xfrm>
            <a:off x="955964" y="2639292"/>
            <a:ext cx="3297382" cy="121963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dirty="0" smtClean="0"/>
              <a:t>Развитие логического мышления, умение устанавливать причинно-следственные связи, развитие связной речи</a:t>
            </a:r>
            <a:endParaRPr/>
          </a:p>
        </p:txBody>
      </p:sp>
      <p:sp>
        <p:nvSpPr>
          <p:cNvPr id="309" name="Google Shape;309;g2d251828e3d_1_132"/>
          <p:cNvSpPr/>
          <p:nvPr/>
        </p:nvSpPr>
        <p:spPr>
          <a:xfrm>
            <a:off x="942109" y="3982936"/>
            <a:ext cx="3325091" cy="589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dirty="0" smtClean="0">
                <a:hlinkClick r:id="rId5"/>
              </a:rPr>
              <a:t>https://do.mob-edu.ru/ui/index.html#/</a:t>
            </a:r>
            <a:r>
              <a:rPr lang="en-US" dirty="0" smtClean="0">
                <a:hlinkClick r:id="rId5"/>
              </a:rPr>
              <a:t>bookshelf/course/67/topic/476/lesson/1400</a:t>
            </a:r>
            <a:r>
              <a:rPr lang="en-US" dirty="0" smtClean="0"/>
              <a:t> </a:t>
            </a:r>
            <a:endParaRPr/>
          </a:p>
        </p:txBody>
      </p:sp>
      <p:sp>
        <p:nvSpPr>
          <p:cNvPr id="310" name="Google Shape;310;g2d251828e3d_1_132"/>
          <p:cNvSpPr txBox="1"/>
          <p:nvPr/>
        </p:nvSpPr>
        <p:spPr>
          <a:xfrm>
            <a:off x="208360" y="1181323"/>
            <a:ext cx="8601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11" name="Google Shape;311;g2d251828e3d_1_132"/>
          <p:cNvSpPr txBox="1"/>
          <p:nvPr/>
        </p:nvSpPr>
        <p:spPr>
          <a:xfrm>
            <a:off x="298414" y="1929468"/>
            <a:ext cx="8601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Текст</a:t>
            </a:r>
            <a:endParaRPr sz="1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55215" y="970034"/>
            <a:ext cx="692727" cy="54032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ПП</a:t>
            </a:r>
          </a:p>
          <a:p>
            <a:pPr lvl="0"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75564" y="1697181"/>
            <a:ext cx="692726" cy="54032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Тема </a:t>
            </a:r>
          </a:p>
          <a:p>
            <a:pPr lvl="0" algn="ctr"/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74047" y="2895385"/>
            <a:ext cx="637310" cy="54032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Цели </a:t>
            </a:r>
          </a:p>
          <a:p>
            <a:pPr lvl="0" algn="ctr"/>
            <a:endParaRPr lang="ru-RU" dirty="0"/>
          </a:p>
        </p:txBody>
      </p:sp>
      <p:pic>
        <p:nvPicPr>
          <p:cNvPr id="131074" name="Picture 2" descr="C:\Users\evgen\Downloads\2024-11-10_18-53-12.png"/>
          <p:cNvPicPr>
            <a:picLocks noChangeAspect="1" noChangeArrowheads="1"/>
          </p:cNvPicPr>
          <p:nvPr/>
        </p:nvPicPr>
        <p:blipFill>
          <a:blip r:embed="rId6"/>
          <a:srcRect l="2967" t="54149" r="46095" b="3403"/>
          <a:stretch>
            <a:fillRect/>
          </a:stretch>
        </p:blipFill>
        <p:spPr bwMode="auto">
          <a:xfrm>
            <a:off x="4384962" y="1717965"/>
            <a:ext cx="4562113" cy="14755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304800" y="810491"/>
            <a:ext cx="4121727" cy="347749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04" name="Google Shape;504;g2d251828e3d_1_3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49824" y="178312"/>
            <a:ext cx="506601" cy="359725"/>
          </a:xfrm>
          <a:prstGeom prst="rect">
            <a:avLst/>
          </a:prstGeom>
          <a:noFill/>
          <a:ln>
            <a:noFill/>
          </a:ln>
        </p:spPr>
      </p:pic>
      <p:sp>
        <p:nvSpPr>
          <p:cNvPr id="506" name="Google Shape;506;g2d251828e3d_1_392"/>
          <p:cNvSpPr/>
          <p:nvPr/>
        </p:nvSpPr>
        <p:spPr>
          <a:xfrm>
            <a:off x="5359162" y="954875"/>
            <a:ext cx="3286074" cy="832360"/>
          </a:xfrm>
          <a:prstGeom prst="roundRect">
            <a:avLst>
              <a:gd name="adj" fmla="val 1538"/>
            </a:avLst>
          </a:prstGeom>
          <a:solidFill>
            <a:srgbClr val="EAEAEA"/>
          </a:solidFill>
          <a:ln>
            <a:solidFill>
              <a:srgbClr val="0070C0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7" name="Google Shape;507;g2d251828e3d_1_392"/>
          <p:cNvSpPr/>
          <p:nvPr/>
        </p:nvSpPr>
        <p:spPr>
          <a:xfrm>
            <a:off x="5379946" y="2202873"/>
            <a:ext cx="3299927" cy="762000"/>
          </a:xfrm>
          <a:prstGeom prst="roundRect">
            <a:avLst>
              <a:gd name="adj" fmla="val 1538"/>
            </a:avLst>
          </a:prstGeom>
          <a:solidFill>
            <a:srgbClr val="EAEAEA"/>
          </a:solidFill>
          <a:ln>
            <a:solidFill>
              <a:srgbClr val="0070C0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g2d251828e3d_1_392"/>
          <p:cNvSpPr txBox="1"/>
          <p:nvPr/>
        </p:nvSpPr>
        <p:spPr>
          <a:xfrm>
            <a:off x="5525419" y="1050232"/>
            <a:ext cx="296430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ru-RU" dirty="0" smtClean="0"/>
              <a:t>  Улучшается устойчивость и концентрация внимания</a:t>
            </a:r>
            <a:endParaRPr>
              <a:solidFill>
                <a:srgbClr val="3C3C3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10" name="Google Shape;510;g2d251828e3d_1_392"/>
          <p:cNvSpPr txBox="1"/>
          <p:nvPr/>
        </p:nvSpPr>
        <p:spPr>
          <a:xfrm>
            <a:off x="5511563" y="2299072"/>
            <a:ext cx="296430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ru-RU" dirty="0" smtClean="0"/>
              <a:t>Совершенствуется зрительное и аудиальное восприятие</a:t>
            </a:r>
            <a:endParaRPr>
              <a:solidFill>
                <a:srgbClr val="3C3C3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" name="Google Shape;507;g2d251828e3d_1_392"/>
          <p:cNvSpPr/>
          <p:nvPr/>
        </p:nvSpPr>
        <p:spPr>
          <a:xfrm>
            <a:off x="5345310" y="3338408"/>
            <a:ext cx="3333000" cy="720974"/>
          </a:xfrm>
          <a:prstGeom prst="roundRect">
            <a:avLst>
              <a:gd name="adj" fmla="val 1538"/>
            </a:avLst>
          </a:prstGeom>
          <a:solidFill>
            <a:srgbClr val="EAEAEA"/>
          </a:solidFill>
          <a:ln>
            <a:solidFill>
              <a:srgbClr val="0070C0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dirty="0" smtClean="0"/>
              <a:t>Повышается  мотивационное вовлечение </a:t>
            </a:r>
            <a:endParaRPr/>
          </a:p>
        </p:txBody>
      </p:sp>
      <p:sp>
        <p:nvSpPr>
          <p:cNvPr id="18" name="Прямоугольник 17"/>
          <p:cNvSpPr/>
          <p:nvPr/>
        </p:nvSpPr>
        <p:spPr>
          <a:xfrm>
            <a:off x="325581" y="831274"/>
            <a:ext cx="40940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Использование 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интерактивных объектов</a:t>
            </a:r>
          </a:p>
        </p:txBody>
      </p:sp>
      <p:pic>
        <p:nvPicPr>
          <p:cNvPr id="19" name="Рисунок 18" descr="20241107_114237.jpg"/>
          <p:cNvPicPr>
            <a:picLocks noChangeAspect="1"/>
          </p:cNvPicPr>
          <p:nvPr/>
        </p:nvPicPr>
        <p:blipFill>
          <a:blip r:embed="rId4"/>
          <a:srcRect l="7635" r="2755"/>
          <a:stretch>
            <a:fillRect/>
          </a:stretch>
        </p:blipFill>
        <p:spPr>
          <a:xfrm>
            <a:off x="630383" y="1981199"/>
            <a:ext cx="3443319" cy="1731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22" name="Прямая соединительная линия 21"/>
          <p:cNvCxnSpPr/>
          <p:nvPr/>
        </p:nvCxnSpPr>
        <p:spPr>
          <a:xfrm>
            <a:off x="4488873" y="1447800"/>
            <a:ext cx="852054" cy="1588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475018" y="2646218"/>
            <a:ext cx="852054" cy="1588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4468091" y="3678383"/>
            <a:ext cx="852054" cy="1588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B6DC1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g2cd166e314c_0_30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49824" y="178312"/>
            <a:ext cx="506601" cy="35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VID_20241111_142558_158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182624" y="168402"/>
            <a:ext cx="6364224" cy="4773168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B6DC1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g2cd166e314c_0_30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49824" y="178312"/>
            <a:ext cx="506601" cy="3597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2313710" y="1724891"/>
            <a:ext cx="43226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СПАСИБО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ЗА ВНИМАНИЕ 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B6DC1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g2cd166e314c_0_30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49824" y="178312"/>
            <a:ext cx="506601" cy="3597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748145" y="1103399"/>
            <a:ext cx="302029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 smtClean="0">
                <a:solidFill>
                  <a:schemeClr val="bg1"/>
                </a:solidFill>
              </a:rPr>
              <a:t>Дошкольное детство один из важнейших этапов в жизни каждого человека. </a:t>
            </a:r>
          </a:p>
          <a:p>
            <a:pPr algn="ctr"/>
            <a:r>
              <a:rPr lang="ru-RU" sz="1800" dirty="0" smtClean="0">
                <a:solidFill>
                  <a:schemeClr val="bg1"/>
                </a:solidFill>
              </a:rPr>
              <a:t>На данном этапе закладываются основы всех психических процессов, от развития которых зависит успешность дальнейшего школьного обучения</a:t>
            </a:r>
            <a:endParaRPr lang="ru-RU" sz="1800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IMG-20240514-WA000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1" y="1018311"/>
            <a:ext cx="3837707" cy="2878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2d251828e3d_1_324"/>
          <p:cNvSpPr txBox="1"/>
          <p:nvPr/>
        </p:nvSpPr>
        <p:spPr>
          <a:xfrm>
            <a:off x="375612" y="315614"/>
            <a:ext cx="7343100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 Психолого-педагогического сопровождение  Развитие познавательной сферы ребенка</a:t>
            </a:r>
            <a:endParaRPr sz="2000" b="1">
              <a:solidFill>
                <a:srgbClr val="0070C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7" name="Google Shape;457;g2d251828e3d_1_3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49824" y="178312"/>
            <a:ext cx="506601" cy="359725"/>
          </a:xfrm>
          <a:prstGeom prst="rect">
            <a:avLst/>
          </a:prstGeom>
          <a:noFill/>
          <a:ln>
            <a:noFill/>
          </a:ln>
        </p:spPr>
      </p:pic>
      <p:sp>
        <p:nvSpPr>
          <p:cNvPr id="458" name="Google Shape;458;g2d251828e3d_1_324"/>
          <p:cNvSpPr/>
          <p:nvPr/>
        </p:nvSpPr>
        <p:spPr>
          <a:xfrm>
            <a:off x="350744" y="1633017"/>
            <a:ext cx="1893691" cy="2099100"/>
          </a:xfrm>
          <a:prstGeom prst="homePlate">
            <a:avLst>
              <a:gd name="adj" fmla="val 19352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bg1"/>
                </a:solidFill>
              </a:rPr>
              <a:t>Психологическая диагностики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459" name="Google Shape;459;g2d251828e3d_1_324"/>
          <p:cNvSpPr/>
          <p:nvPr/>
        </p:nvSpPr>
        <p:spPr>
          <a:xfrm>
            <a:off x="2228817" y="1619164"/>
            <a:ext cx="2204637" cy="2099100"/>
          </a:xfrm>
          <a:prstGeom prst="chevron">
            <a:avLst>
              <a:gd name="adj" fmla="val 16374"/>
            </a:avLst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bg1"/>
                </a:solidFill>
              </a:rPr>
              <a:t>Обработка результатов диагностики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20" name="Google Shape;459;g2d251828e3d_1_324"/>
          <p:cNvSpPr/>
          <p:nvPr/>
        </p:nvSpPr>
        <p:spPr>
          <a:xfrm>
            <a:off x="4431689" y="1612236"/>
            <a:ext cx="2086875" cy="2099100"/>
          </a:xfrm>
          <a:prstGeom prst="chevron">
            <a:avLst>
              <a:gd name="adj" fmla="val 16374"/>
            </a:avLst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bg1"/>
                </a:solidFill>
              </a:rPr>
              <a:t>Составление рекомендаций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21" name="Google Shape;459;g2d251828e3d_1_324"/>
          <p:cNvSpPr/>
          <p:nvPr/>
        </p:nvSpPr>
        <p:spPr>
          <a:xfrm>
            <a:off x="6454454" y="1584528"/>
            <a:ext cx="2343182" cy="2099100"/>
          </a:xfrm>
          <a:prstGeom prst="chevron">
            <a:avLst>
              <a:gd name="adj" fmla="val 16374"/>
            </a:avLst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bg1"/>
                </a:solidFill>
              </a:rPr>
              <a:t>Разработка индивидуально-ориентированной программы </a:t>
            </a:r>
            <a:endParaRPr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B6DC1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cf3de1b8c1_0_74"/>
          <p:cNvSpPr txBox="1"/>
          <p:nvPr/>
        </p:nvSpPr>
        <p:spPr>
          <a:xfrm>
            <a:off x="2653145" y="294746"/>
            <a:ext cx="3054928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Развитие 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психических процессов 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ребенка дошкольного 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возраста</a:t>
            </a:r>
            <a:endParaRPr sz="2000" b="1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53" name="Google Shape;153;g2cf3de1b8c1_0_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49824" y="178312"/>
            <a:ext cx="506601" cy="3597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Овал 3"/>
          <p:cNvSpPr/>
          <p:nvPr/>
        </p:nvSpPr>
        <p:spPr>
          <a:xfrm>
            <a:off x="1745673" y="1350818"/>
            <a:ext cx="1683327" cy="93518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восприявв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1025237" y="2493818"/>
            <a:ext cx="1683327" cy="93518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восприявв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1752601" y="3643745"/>
            <a:ext cx="1683327" cy="93518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восприявв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5001492" y="1336963"/>
            <a:ext cx="1683327" cy="93518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восприявв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5777347" y="2473037"/>
            <a:ext cx="1683327" cy="93518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воС</a:t>
            </a: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5410201" y="3657600"/>
            <a:ext cx="1683327" cy="93518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восприявв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969818" y="2757056"/>
            <a:ext cx="17525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ВОСПРИЯТИЕ</a:t>
            </a:r>
            <a:endParaRPr lang="ru-RU" sz="1600" dirty="0">
              <a:solidFill>
                <a:schemeClr val="bg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39635" y="3900054"/>
            <a:ext cx="13023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ПАМЯТЬ</a:t>
            </a:r>
            <a:endParaRPr lang="ru-RU" sz="1600" dirty="0">
              <a:solidFill>
                <a:schemeClr val="bg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22273" y="1614055"/>
            <a:ext cx="17387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МЫШЛЕНИЕ</a:t>
            </a:r>
            <a:endParaRPr lang="ru-RU" sz="1600" dirty="0">
              <a:solidFill>
                <a:schemeClr val="bg2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29746" y="2757055"/>
            <a:ext cx="13438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РЕЧЬ</a:t>
            </a:r>
            <a:endParaRPr lang="ru-RU" sz="1600" dirty="0">
              <a:solidFill>
                <a:schemeClr val="bg2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13217" y="3941620"/>
            <a:ext cx="19396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ВООБРАЖЕНИЕ</a:t>
            </a:r>
            <a:endParaRPr lang="ru-RU" sz="1600" dirty="0">
              <a:solidFill>
                <a:schemeClr val="bg2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11927" y="1593274"/>
            <a:ext cx="13438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ВНИМАНИЕ</a:t>
            </a:r>
            <a:endParaRPr lang="ru-RU" sz="1600" dirty="0">
              <a:solidFill>
                <a:schemeClr val="bg2"/>
              </a:solidFill>
            </a:endParaRPr>
          </a:p>
        </p:txBody>
      </p:sp>
      <p:pic>
        <p:nvPicPr>
          <p:cNvPr id="19" name="Google Shape;523;g2d251828e3d_1_430"/>
          <p:cNvPicPr preferRelativeResize="0"/>
          <p:nvPr/>
        </p:nvPicPr>
        <p:blipFill>
          <a:blip r:embed="rId4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r="74089"/>
          <a:stretch>
            <a:fillRect/>
          </a:stretch>
        </p:blipFill>
        <p:spPr>
          <a:xfrm>
            <a:off x="3602182" y="1697182"/>
            <a:ext cx="1579418" cy="29163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2d251828e3d_1_132"/>
          <p:cNvSpPr txBox="1"/>
          <p:nvPr/>
        </p:nvSpPr>
        <p:spPr>
          <a:xfrm>
            <a:off x="249381" y="408709"/>
            <a:ext cx="7310003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Преимущества «МЭО-ДЕТСКИЙ САД»</a:t>
            </a:r>
            <a:endParaRPr sz="2000" b="1">
              <a:solidFill>
                <a:srgbClr val="0070C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03" name="Google Shape;303;g2d251828e3d_1_1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49824" y="178312"/>
            <a:ext cx="506601" cy="35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g2d251828e3d_1_1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83925" y="1201275"/>
            <a:ext cx="2772501" cy="3762826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g2d251828e3d_1_132"/>
          <p:cNvSpPr/>
          <p:nvPr/>
        </p:nvSpPr>
        <p:spPr>
          <a:xfrm>
            <a:off x="305025" y="1201275"/>
            <a:ext cx="5582700" cy="589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dirty="0" smtClean="0"/>
              <a:t>Системно организованные курсы для каждой возрастной группы</a:t>
            </a:r>
            <a:endParaRPr lang="ru-RU" dirty="0"/>
          </a:p>
        </p:txBody>
      </p:sp>
      <p:sp>
        <p:nvSpPr>
          <p:cNvPr id="306" name="Google Shape;306;g2d251828e3d_1_132"/>
          <p:cNvSpPr/>
          <p:nvPr/>
        </p:nvSpPr>
        <p:spPr>
          <a:xfrm>
            <a:off x="305025" y="1884567"/>
            <a:ext cx="5582700" cy="589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ru-RU" dirty="0" smtClean="0"/>
              <a:t>Более 400 интерактивных мультимедийных объектов</a:t>
            </a:r>
          </a:p>
        </p:txBody>
      </p:sp>
      <p:sp>
        <p:nvSpPr>
          <p:cNvPr id="307" name="Google Shape;307;g2d251828e3d_1_132"/>
          <p:cNvSpPr/>
          <p:nvPr/>
        </p:nvSpPr>
        <p:spPr>
          <a:xfrm>
            <a:off x="305025" y="2567860"/>
            <a:ext cx="5582700" cy="589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dirty="0" smtClean="0"/>
              <a:t>Вариативность и разноуровневость  </a:t>
            </a:r>
            <a:endParaRPr lang="ru-RU" dirty="0"/>
          </a:p>
        </p:txBody>
      </p:sp>
      <p:sp>
        <p:nvSpPr>
          <p:cNvPr id="308" name="Google Shape;308;g2d251828e3d_1_132"/>
          <p:cNvSpPr/>
          <p:nvPr/>
        </p:nvSpPr>
        <p:spPr>
          <a:xfrm>
            <a:off x="305025" y="3251152"/>
            <a:ext cx="5582700" cy="589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Высокая мотивация детей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5" name="Google Shape;635;g2d251828e3d_1_5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49824" y="178312"/>
            <a:ext cx="506601" cy="359725"/>
          </a:xfrm>
          <a:prstGeom prst="rect">
            <a:avLst/>
          </a:prstGeom>
          <a:noFill/>
          <a:ln>
            <a:noFill/>
          </a:ln>
        </p:spPr>
      </p:pic>
      <p:sp>
        <p:nvSpPr>
          <p:cNvPr id="637" name="Google Shape;637;g2d251828e3d_1_512"/>
          <p:cNvSpPr/>
          <p:nvPr/>
        </p:nvSpPr>
        <p:spPr>
          <a:xfrm>
            <a:off x="1009075" y="1092100"/>
            <a:ext cx="3881580" cy="647100"/>
          </a:xfrm>
          <a:prstGeom prst="roundRect">
            <a:avLst>
              <a:gd name="adj" fmla="val 1804"/>
            </a:avLst>
          </a:prstGeom>
          <a:solidFill>
            <a:srgbClr val="EAEA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dirty="0" smtClean="0"/>
              <a:t>Изучаю содержание курса  </a:t>
            </a:r>
            <a:endParaRPr/>
          </a:p>
        </p:txBody>
      </p:sp>
      <p:sp>
        <p:nvSpPr>
          <p:cNvPr id="638" name="Google Shape;638;g2d251828e3d_1_512"/>
          <p:cNvSpPr/>
          <p:nvPr/>
        </p:nvSpPr>
        <p:spPr>
          <a:xfrm>
            <a:off x="1009076" y="1898362"/>
            <a:ext cx="3895434" cy="647100"/>
          </a:xfrm>
          <a:prstGeom prst="roundRect">
            <a:avLst>
              <a:gd name="adj" fmla="val 2765"/>
            </a:avLst>
          </a:prstGeom>
          <a:solidFill>
            <a:srgbClr val="EAEA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g2d251828e3d_1_512"/>
          <p:cNvSpPr/>
          <p:nvPr/>
        </p:nvSpPr>
        <p:spPr>
          <a:xfrm>
            <a:off x="1009075" y="2704624"/>
            <a:ext cx="3936998" cy="647100"/>
          </a:xfrm>
          <a:prstGeom prst="roundRect">
            <a:avLst>
              <a:gd name="adj" fmla="val 2765"/>
            </a:avLst>
          </a:prstGeom>
          <a:solidFill>
            <a:srgbClr val="EAEA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dirty="0" smtClean="0"/>
              <a:t>Систематизирую выбранные объекты в таблицу</a:t>
            </a:r>
            <a:endParaRPr/>
          </a:p>
        </p:txBody>
      </p:sp>
      <p:sp>
        <p:nvSpPr>
          <p:cNvPr id="640" name="Google Shape;640;g2d251828e3d_1_512"/>
          <p:cNvSpPr/>
          <p:nvPr/>
        </p:nvSpPr>
        <p:spPr>
          <a:xfrm>
            <a:off x="1009075" y="3510886"/>
            <a:ext cx="3957780" cy="647100"/>
          </a:xfrm>
          <a:prstGeom prst="roundRect">
            <a:avLst>
              <a:gd name="adj" fmla="val 3339"/>
            </a:avLst>
          </a:prstGeom>
          <a:solidFill>
            <a:srgbClr val="EAEA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Включаю соответствующие объекты в индивидуальную программу</a:t>
            </a:r>
            <a:endParaRPr/>
          </a:p>
        </p:txBody>
      </p:sp>
      <p:sp>
        <p:nvSpPr>
          <p:cNvPr id="642" name="Google Shape;642;g2d251828e3d_1_512"/>
          <p:cNvSpPr txBox="1"/>
          <p:nvPr/>
        </p:nvSpPr>
        <p:spPr>
          <a:xfrm>
            <a:off x="218275" y="907953"/>
            <a:ext cx="7908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0" b="1" dirty="0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sz="6000"/>
          </a:p>
        </p:txBody>
      </p:sp>
      <p:sp>
        <p:nvSpPr>
          <p:cNvPr id="643" name="Google Shape;643;g2d251828e3d_1_512"/>
          <p:cNvSpPr txBox="1"/>
          <p:nvPr/>
        </p:nvSpPr>
        <p:spPr>
          <a:xfrm>
            <a:off x="246567" y="1717107"/>
            <a:ext cx="7908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0" b="1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2</a:t>
            </a:r>
            <a:endParaRPr sz="6000"/>
          </a:p>
        </p:txBody>
      </p:sp>
      <p:sp>
        <p:nvSpPr>
          <p:cNvPr id="644" name="Google Shape;644;g2d251828e3d_1_512"/>
          <p:cNvSpPr txBox="1"/>
          <p:nvPr/>
        </p:nvSpPr>
        <p:spPr>
          <a:xfrm>
            <a:off x="246567" y="2508153"/>
            <a:ext cx="7908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0" b="1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3</a:t>
            </a:r>
            <a:endParaRPr sz="6000"/>
          </a:p>
        </p:txBody>
      </p:sp>
      <p:sp>
        <p:nvSpPr>
          <p:cNvPr id="645" name="Google Shape;645;g2d251828e3d_1_512"/>
          <p:cNvSpPr txBox="1"/>
          <p:nvPr/>
        </p:nvSpPr>
        <p:spPr>
          <a:xfrm>
            <a:off x="246567" y="3327492"/>
            <a:ext cx="7908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0" b="1" dirty="0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4</a:t>
            </a:r>
            <a:endParaRPr sz="6000"/>
          </a:p>
        </p:txBody>
      </p:sp>
      <p:sp>
        <p:nvSpPr>
          <p:cNvPr id="647" name="Google Shape;647;g2d251828e3d_1_512"/>
          <p:cNvSpPr txBox="1"/>
          <p:nvPr/>
        </p:nvSpPr>
        <p:spPr>
          <a:xfrm>
            <a:off x="1082875" y="1183975"/>
            <a:ext cx="4462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 smtClean="0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>
              <a:solidFill>
                <a:srgbClr val="3C3C3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48" name="Google Shape;648;g2d251828e3d_1_512"/>
          <p:cNvSpPr txBox="1"/>
          <p:nvPr/>
        </p:nvSpPr>
        <p:spPr>
          <a:xfrm>
            <a:off x="1082875" y="1983698"/>
            <a:ext cx="4167998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ru-RU" dirty="0" smtClean="0"/>
              <a:t>Подбираю объекты, в соответствии с возрастом, темой, целями и задачами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C3C3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49" name="Google Shape;649;g2d251828e3d_1_512"/>
          <p:cNvSpPr txBox="1"/>
          <p:nvPr/>
        </p:nvSpPr>
        <p:spPr>
          <a:xfrm>
            <a:off x="1082875" y="2784175"/>
            <a:ext cx="4639052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 smtClean="0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>
              <a:solidFill>
                <a:srgbClr val="3C3C3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50" name="Google Shape;650;g2d251828e3d_1_512"/>
          <p:cNvSpPr txBox="1"/>
          <p:nvPr/>
        </p:nvSpPr>
        <p:spPr>
          <a:xfrm>
            <a:off x="1082875" y="3583898"/>
            <a:ext cx="4462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 smtClean="0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>
              <a:solidFill>
                <a:srgbClr val="3C3C3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318655" y="145473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86167" y="298117"/>
            <a:ext cx="56267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Как я использую «МЭО – Детский сад»…</a:t>
            </a:r>
            <a:endParaRPr lang="ru-RU" b="1" dirty="0">
              <a:solidFill>
                <a:srgbClr val="0070C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2" name="Рисунок 21" descr="Screenshot_20241110_155424_Yandex Mail.jpg"/>
          <p:cNvPicPr>
            <a:picLocks noChangeAspect="1"/>
          </p:cNvPicPr>
          <p:nvPr/>
        </p:nvPicPr>
        <p:blipFill>
          <a:blip r:embed="rId4"/>
          <a:srcRect t="12525" b="30866"/>
          <a:stretch>
            <a:fillRect/>
          </a:stretch>
        </p:blipFill>
        <p:spPr>
          <a:xfrm>
            <a:off x="5354781" y="692727"/>
            <a:ext cx="3352800" cy="42177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2d251828e3d_1_132"/>
          <p:cNvSpPr txBox="1"/>
          <p:nvPr/>
        </p:nvSpPr>
        <p:spPr>
          <a:xfrm>
            <a:off x="243994" y="239414"/>
            <a:ext cx="73431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 smtClean="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Курс «Дошкольное образование для детей 6-7 лет</a:t>
            </a:r>
            <a:endParaRPr sz="1800" b="1">
              <a:solidFill>
                <a:srgbClr val="0070C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03" name="Google Shape;303;g2d251828e3d_1_1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49824" y="178312"/>
            <a:ext cx="506601" cy="359725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g2d251828e3d_1_132"/>
          <p:cNvSpPr/>
          <p:nvPr/>
        </p:nvSpPr>
        <p:spPr>
          <a:xfrm>
            <a:off x="1014413" y="1187204"/>
            <a:ext cx="3148878" cy="589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Восприятие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g2d251828e3d_1_132"/>
          <p:cNvSpPr/>
          <p:nvPr/>
        </p:nvSpPr>
        <p:spPr>
          <a:xfrm>
            <a:off x="1042555" y="1946696"/>
            <a:ext cx="3134590" cy="81014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buClrTx/>
              <a:tabLst>
                <a:tab pos="4565650" algn="l"/>
              </a:tabLst>
            </a:pPr>
            <a:r>
              <a:rPr lang="ru-RU" b="1" dirty="0" smtClean="0">
                <a:latin typeface="+mj-lt"/>
                <a:ea typeface="Times New Roman" pitchFamily="18" charset="0"/>
                <a:cs typeface="Times New Roman" pitchFamily="18" charset="0"/>
              </a:rPr>
              <a:t>Здравствуй осень.</a:t>
            </a:r>
            <a:endParaRPr lang="ru-RU" dirty="0" smtClean="0">
              <a:latin typeface="+mj-lt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tabLst>
                <a:tab pos="4565650" algn="l"/>
              </a:tabLst>
            </a:pPr>
            <a:r>
              <a:rPr lang="ru-RU" dirty="0" smtClean="0">
                <a:latin typeface="+mj-lt"/>
                <a:ea typeface="Times New Roman" pitchFamily="18" charset="0"/>
                <a:cs typeface="Arial" pitchFamily="34" charset="0"/>
              </a:rPr>
              <a:t>Дары осени. Овощи, фрукты.</a:t>
            </a:r>
            <a:r>
              <a:rPr lang="ru-RU" dirty="0" smtClean="0">
                <a:latin typeface="+mj-lt"/>
              </a:rPr>
              <a:t>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tabLst>
                <a:tab pos="4565650" algn="l"/>
              </a:tabLst>
            </a:pPr>
            <a:r>
              <a:rPr lang="ru-RU" dirty="0" smtClean="0">
                <a:latin typeface="+mj-lt"/>
              </a:rPr>
              <a:t>Объект </a:t>
            </a:r>
            <a:r>
              <a:rPr lang="ru-RU" dirty="0" smtClean="0">
                <a:solidFill>
                  <a:srgbClr val="0070C0"/>
                </a:solidFill>
                <a:latin typeface="+mj-lt"/>
              </a:rPr>
              <a:t>«</a:t>
            </a:r>
            <a:r>
              <a:rPr lang="ru-RU" dirty="0" err="1" smtClean="0">
                <a:solidFill>
                  <a:srgbClr val="0070C0"/>
                </a:solidFill>
                <a:latin typeface="+mj-lt"/>
              </a:rPr>
              <a:t>Съедобное-несъедобное</a:t>
            </a:r>
            <a:r>
              <a:rPr lang="ru-RU" dirty="0" smtClean="0">
                <a:solidFill>
                  <a:srgbClr val="0070C0"/>
                </a:solidFill>
                <a:latin typeface="+mj-lt"/>
              </a:rPr>
              <a:t>»</a:t>
            </a:r>
            <a:r>
              <a:rPr lang="ru-RU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</a:p>
        </p:txBody>
      </p:sp>
      <p:sp>
        <p:nvSpPr>
          <p:cNvPr id="307" name="Google Shape;307;g2d251828e3d_1_132"/>
          <p:cNvSpPr/>
          <p:nvPr/>
        </p:nvSpPr>
        <p:spPr>
          <a:xfrm>
            <a:off x="1027403" y="2928510"/>
            <a:ext cx="3128961" cy="93041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dirty="0" smtClean="0"/>
              <a:t>Отработка умений и навыков группировки объектов по основаниям: цвет, форма, съедобное — несъедобное.</a:t>
            </a:r>
            <a:endParaRPr/>
          </a:p>
        </p:txBody>
      </p:sp>
      <p:sp>
        <p:nvSpPr>
          <p:cNvPr id="309" name="Google Shape;309;g2d251828e3d_1_132"/>
          <p:cNvSpPr/>
          <p:nvPr/>
        </p:nvSpPr>
        <p:spPr>
          <a:xfrm>
            <a:off x="1025670" y="3982936"/>
            <a:ext cx="3117706" cy="589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dirty="0" smtClean="0">
                <a:hlinkClick r:id="rId4"/>
              </a:rPr>
              <a:t>https://do.mob-edu.ru/ui/index.html#/bookshelf/course/67/topic/476/lesson/1397</a:t>
            </a:r>
            <a:r>
              <a:rPr lang="en-US" dirty="0" smtClean="0"/>
              <a:t> </a:t>
            </a:r>
            <a:endParaRPr/>
          </a:p>
        </p:txBody>
      </p:sp>
      <p:sp>
        <p:nvSpPr>
          <p:cNvPr id="310" name="Google Shape;310;g2d251828e3d_1_132"/>
          <p:cNvSpPr txBox="1"/>
          <p:nvPr/>
        </p:nvSpPr>
        <p:spPr>
          <a:xfrm>
            <a:off x="298414" y="1243668"/>
            <a:ext cx="8601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11" name="Google Shape;311;g2d251828e3d_1_132"/>
          <p:cNvSpPr txBox="1"/>
          <p:nvPr/>
        </p:nvSpPr>
        <p:spPr>
          <a:xfrm>
            <a:off x="298414" y="1929468"/>
            <a:ext cx="8601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Текст</a:t>
            </a:r>
            <a:endParaRPr sz="1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55215" y="1212488"/>
            <a:ext cx="692727" cy="54032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ПП</a:t>
            </a:r>
          </a:p>
          <a:p>
            <a:pPr lvl="0"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68637" y="2008908"/>
            <a:ext cx="692726" cy="54032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Тема </a:t>
            </a:r>
          </a:p>
          <a:p>
            <a:pPr lvl="0" algn="ctr"/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74047" y="2895385"/>
            <a:ext cx="637310" cy="54032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Цели </a:t>
            </a:r>
          </a:p>
          <a:p>
            <a:pPr lvl="0" algn="ctr"/>
            <a:endParaRPr lang="ru-RU" dirty="0"/>
          </a:p>
        </p:txBody>
      </p:sp>
      <p:pic>
        <p:nvPicPr>
          <p:cNvPr id="21" name="Рисунок 20" descr="2024-11-10_17-48-46.png"/>
          <p:cNvPicPr>
            <a:picLocks noChangeAspect="1"/>
          </p:cNvPicPr>
          <p:nvPr/>
        </p:nvPicPr>
        <p:blipFill>
          <a:blip r:embed="rId5"/>
          <a:srcRect l="2347" r="2713" b="3186"/>
          <a:stretch>
            <a:fillRect/>
          </a:stretch>
        </p:blipFill>
        <p:spPr>
          <a:xfrm>
            <a:off x="4253825" y="1165081"/>
            <a:ext cx="4690152" cy="33792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2d251828e3d_1_132"/>
          <p:cNvSpPr txBox="1"/>
          <p:nvPr/>
        </p:nvSpPr>
        <p:spPr>
          <a:xfrm>
            <a:off x="243994" y="239414"/>
            <a:ext cx="73431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 smtClean="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Курс «Дошкольное образование для детей 6-7 лет</a:t>
            </a:r>
            <a:endParaRPr sz="1800" b="1">
              <a:solidFill>
                <a:srgbClr val="0070C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03" name="Google Shape;303;g2d251828e3d_1_1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49824" y="178312"/>
            <a:ext cx="506601" cy="359725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g2d251828e3d_1_132"/>
          <p:cNvSpPr/>
          <p:nvPr/>
        </p:nvSpPr>
        <p:spPr>
          <a:xfrm>
            <a:off x="1014413" y="1187204"/>
            <a:ext cx="3148878" cy="589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Восприятие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Внимание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g2d251828e3d_1_132"/>
          <p:cNvSpPr/>
          <p:nvPr/>
        </p:nvSpPr>
        <p:spPr>
          <a:xfrm>
            <a:off x="1042555" y="1946696"/>
            <a:ext cx="3134590" cy="81014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buClrTx/>
              <a:tabLst>
                <a:tab pos="4565650" algn="l"/>
              </a:tabLst>
            </a:pPr>
            <a:r>
              <a:rPr lang="ru-RU" b="1" dirty="0" smtClean="0">
                <a:latin typeface="+mj-lt"/>
                <a:ea typeface="Times New Roman" pitchFamily="18" charset="0"/>
                <a:cs typeface="Times New Roman" pitchFamily="18" charset="0"/>
              </a:rPr>
              <a:t>Здравствуй осень.</a:t>
            </a:r>
            <a:endParaRPr lang="ru-RU" dirty="0" smtClean="0">
              <a:latin typeface="+mj-lt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tabLst>
                <a:tab pos="4565650" algn="l"/>
              </a:tabLst>
            </a:pPr>
            <a:r>
              <a:rPr lang="ru-RU" dirty="0" smtClean="0">
                <a:latin typeface="+mj-lt"/>
                <a:cs typeface="Arial" pitchFamily="34" charset="0"/>
              </a:rPr>
              <a:t>Звуки вокруг нас.</a:t>
            </a:r>
            <a:endParaRPr lang="ru-RU" dirty="0" smtClean="0">
              <a:latin typeface="+mj-lt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tabLst>
                <a:tab pos="4565650" algn="l"/>
              </a:tabLst>
            </a:pPr>
            <a:r>
              <a:rPr lang="ru-RU" dirty="0" smtClean="0">
                <a:latin typeface="+mj-lt"/>
              </a:rPr>
              <a:t>Объект </a:t>
            </a:r>
            <a:r>
              <a:rPr lang="ru-RU" dirty="0" smtClean="0">
                <a:solidFill>
                  <a:srgbClr val="0070C0"/>
                </a:solidFill>
                <a:latin typeface="+mj-lt"/>
              </a:rPr>
              <a:t>«Звуки вокруг нас»</a:t>
            </a:r>
            <a:r>
              <a:rPr lang="ru-RU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</a:p>
        </p:txBody>
      </p:sp>
      <p:sp>
        <p:nvSpPr>
          <p:cNvPr id="307" name="Google Shape;307;g2d251828e3d_1_132"/>
          <p:cNvSpPr/>
          <p:nvPr/>
        </p:nvSpPr>
        <p:spPr>
          <a:xfrm>
            <a:off x="1027403" y="2928510"/>
            <a:ext cx="3128961" cy="93041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dirty="0" smtClean="0"/>
              <a:t>Формирование навыка определения, уточнения и дифференциации звуков окружающего мира; развитие слухового восприятия, внимания.</a:t>
            </a:r>
            <a:endParaRPr/>
          </a:p>
        </p:txBody>
      </p:sp>
      <p:sp>
        <p:nvSpPr>
          <p:cNvPr id="309" name="Google Shape;309;g2d251828e3d_1_132"/>
          <p:cNvSpPr/>
          <p:nvPr/>
        </p:nvSpPr>
        <p:spPr>
          <a:xfrm>
            <a:off x="1025670" y="3982936"/>
            <a:ext cx="3117706" cy="589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dirty="0" smtClean="0">
                <a:hlinkClick r:id="rId4"/>
              </a:rPr>
              <a:t>https://do.mob-edu.ru/ui/index.html#/</a:t>
            </a:r>
            <a:r>
              <a:rPr lang="en-US" dirty="0" smtClean="0">
                <a:hlinkClick r:id="rId4"/>
              </a:rPr>
              <a:t>bookshelf/course/67/topic/476/lesson/1401</a:t>
            </a:r>
            <a:r>
              <a:rPr lang="en-US" dirty="0" smtClean="0"/>
              <a:t> </a:t>
            </a:r>
            <a:endParaRPr/>
          </a:p>
        </p:txBody>
      </p:sp>
      <p:sp>
        <p:nvSpPr>
          <p:cNvPr id="310" name="Google Shape;310;g2d251828e3d_1_132"/>
          <p:cNvSpPr txBox="1"/>
          <p:nvPr/>
        </p:nvSpPr>
        <p:spPr>
          <a:xfrm>
            <a:off x="298414" y="1243668"/>
            <a:ext cx="8601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11" name="Google Shape;311;g2d251828e3d_1_132"/>
          <p:cNvSpPr txBox="1"/>
          <p:nvPr/>
        </p:nvSpPr>
        <p:spPr>
          <a:xfrm>
            <a:off x="298414" y="1929468"/>
            <a:ext cx="8601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Текст</a:t>
            </a:r>
            <a:endParaRPr sz="1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55215" y="1212488"/>
            <a:ext cx="692727" cy="54032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ПП</a:t>
            </a:r>
          </a:p>
          <a:p>
            <a:pPr lvl="0"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68637" y="2008908"/>
            <a:ext cx="692726" cy="54032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Тема </a:t>
            </a:r>
          </a:p>
          <a:p>
            <a:pPr lvl="0" algn="ctr"/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74047" y="2895385"/>
            <a:ext cx="637310" cy="54032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Цели </a:t>
            </a:r>
          </a:p>
          <a:p>
            <a:pPr lvl="0" algn="ctr"/>
            <a:endParaRPr lang="ru-RU" dirty="0"/>
          </a:p>
        </p:txBody>
      </p:sp>
      <p:pic>
        <p:nvPicPr>
          <p:cNvPr id="121858" name="Picture 2" descr="C:\Users\evgen\Downloads\2024-11-10_18-03-5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01836" y="1059007"/>
            <a:ext cx="4593480" cy="34298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2d251828e3d_1_132"/>
          <p:cNvSpPr txBox="1"/>
          <p:nvPr/>
        </p:nvSpPr>
        <p:spPr>
          <a:xfrm>
            <a:off x="243994" y="239414"/>
            <a:ext cx="73431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 smtClean="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Курс «Дошкольное образование для детей 6-7 лет</a:t>
            </a:r>
            <a:endParaRPr sz="1800" b="1">
              <a:solidFill>
                <a:srgbClr val="0070C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03" name="Google Shape;303;g2d251828e3d_1_1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49824" y="178312"/>
            <a:ext cx="506601" cy="359725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g2d251828e3d_1_132"/>
          <p:cNvSpPr/>
          <p:nvPr/>
        </p:nvSpPr>
        <p:spPr>
          <a:xfrm>
            <a:off x="1014413" y="1187204"/>
            <a:ext cx="3148878" cy="589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Восприятие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Внимание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g2d251828e3d_1_132"/>
          <p:cNvSpPr/>
          <p:nvPr/>
        </p:nvSpPr>
        <p:spPr>
          <a:xfrm>
            <a:off x="1042555" y="1946696"/>
            <a:ext cx="3134590" cy="81014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ru-RU" b="1" dirty="0" smtClean="0"/>
              <a:t>Золотая осень.</a:t>
            </a:r>
            <a:endParaRPr lang="ru-RU" dirty="0" smtClean="0"/>
          </a:p>
          <a:p>
            <a:r>
              <a:rPr lang="ru-RU" dirty="0" smtClean="0"/>
              <a:t>Леса лиственные, хвойные, смешанные. Объект </a:t>
            </a:r>
            <a:r>
              <a:rPr lang="ru-RU" u="sng" dirty="0" smtClean="0">
                <a:hlinkClick r:id="rId4"/>
              </a:rPr>
              <a:t>«На дорожке»</a:t>
            </a:r>
            <a:r>
              <a:rPr lang="ru-RU" dirty="0" smtClean="0"/>
              <a:t> </a:t>
            </a:r>
          </a:p>
          <a:p>
            <a:r>
              <a:rPr lang="ru-RU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</a:p>
        </p:txBody>
      </p:sp>
      <p:sp>
        <p:nvSpPr>
          <p:cNvPr id="307" name="Google Shape;307;g2d251828e3d_1_132"/>
          <p:cNvSpPr/>
          <p:nvPr/>
        </p:nvSpPr>
        <p:spPr>
          <a:xfrm>
            <a:off x="1027403" y="2928510"/>
            <a:ext cx="3128961" cy="93041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dirty="0" smtClean="0"/>
              <a:t>Развитие внимания. Закрепление названий деревьев.</a:t>
            </a:r>
            <a:endParaRPr/>
          </a:p>
        </p:txBody>
      </p:sp>
      <p:sp>
        <p:nvSpPr>
          <p:cNvPr id="309" name="Google Shape;309;g2d251828e3d_1_132"/>
          <p:cNvSpPr/>
          <p:nvPr/>
        </p:nvSpPr>
        <p:spPr>
          <a:xfrm>
            <a:off x="1032597" y="4038354"/>
            <a:ext cx="3117706" cy="589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dirty="0" smtClean="0">
                <a:hlinkClick r:id="rId5"/>
              </a:rPr>
              <a:t>https://do.mob-edu.ru/ui/index.html#/</a:t>
            </a:r>
            <a:r>
              <a:rPr lang="en-US" dirty="0" smtClean="0">
                <a:hlinkClick r:id="rId5"/>
              </a:rPr>
              <a:t>bookshelf/course/67/topic/479/lesson/1413</a:t>
            </a:r>
            <a:r>
              <a:rPr lang="en-US" dirty="0" smtClean="0"/>
              <a:t> </a:t>
            </a:r>
            <a:endParaRPr/>
          </a:p>
        </p:txBody>
      </p:sp>
      <p:sp>
        <p:nvSpPr>
          <p:cNvPr id="310" name="Google Shape;310;g2d251828e3d_1_132"/>
          <p:cNvSpPr txBox="1"/>
          <p:nvPr/>
        </p:nvSpPr>
        <p:spPr>
          <a:xfrm>
            <a:off x="298414" y="1243668"/>
            <a:ext cx="8601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11" name="Google Shape;311;g2d251828e3d_1_132"/>
          <p:cNvSpPr txBox="1"/>
          <p:nvPr/>
        </p:nvSpPr>
        <p:spPr>
          <a:xfrm>
            <a:off x="298414" y="1929468"/>
            <a:ext cx="8601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Текст</a:t>
            </a:r>
            <a:endParaRPr sz="1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55215" y="1212488"/>
            <a:ext cx="692727" cy="54032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ПП</a:t>
            </a:r>
          </a:p>
          <a:p>
            <a:pPr lvl="0"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68637" y="2008908"/>
            <a:ext cx="692726" cy="54032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Тема </a:t>
            </a:r>
          </a:p>
          <a:p>
            <a:pPr lvl="0" algn="ctr"/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74047" y="2895385"/>
            <a:ext cx="637310" cy="54032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Цели </a:t>
            </a:r>
          </a:p>
          <a:p>
            <a:pPr lvl="0" algn="ctr"/>
            <a:endParaRPr lang="ru-RU" dirty="0"/>
          </a:p>
        </p:txBody>
      </p:sp>
      <p:pic>
        <p:nvPicPr>
          <p:cNvPr id="122883" name="Picture 3" descr="C:\Users\evgen\Downloads\2024-11-10_18-13-00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12672" y="1278950"/>
            <a:ext cx="4517158" cy="34399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2005</TotalTime>
  <Words>395</Words>
  <PresentationFormat>Экран (16:9)</PresentationFormat>
  <Paragraphs>130</Paragraphs>
  <Slides>15</Slides>
  <Notes>15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Simple Light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Ханафиева Галия</dc:creator>
  <cp:lastModifiedBy>Евгения Шайкина</cp:lastModifiedBy>
  <cp:revision>79</cp:revision>
  <dcterms:modified xsi:type="dcterms:W3CDTF">2024-11-12T21:19:19Z</dcterms:modified>
</cp:coreProperties>
</file>