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9" r:id="rId8"/>
    <p:sldId id="278" r:id="rId9"/>
    <p:sldId id="279" r:id="rId10"/>
    <p:sldId id="280" r:id="rId11"/>
    <p:sldId id="281" r:id="rId12"/>
    <p:sldId id="282" r:id="rId13"/>
    <p:sldId id="284" r:id="rId14"/>
    <p:sldId id="283" r:id="rId15"/>
    <p:sldId id="285" r:id="rId16"/>
    <p:sldId id="286" r:id="rId17"/>
    <p:sldId id="287" r:id="rId18"/>
    <p:sldId id="288" r:id="rId19"/>
    <p:sldId id="289" r:id="rId20"/>
    <p:sldId id="290" r:id="rId21"/>
    <p:sldId id="274" r:id="rId22"/>
    <p:sldId id="291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DB52B-0639-475F-B1F6-667663FF3394}" type="datetimeFigureOut">
              <a:rPr lang="ru-RU" smtClean="0"/>
              <a:pPr/>
              <a:t>17.10.2021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2697C-E7FD-48AE-B171-65D12B4FC96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395"/>
          <a:stretch/>
        </p:blipFill>
        <p:spPr bwMode="auto">
          <a:xfrm>
            <a:off x="107504" y="1988840"/>
            <a:ext cx="8625408" cy="4745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8936" y="188640"/>
            <a:ext cx="5904656" cy="6480720"/>
          </a:xfrm>
        </p:spPr>
        <p:txBody>
          <a:bodyPr>
            <a:no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70C0"/>
                </a:solidFill>
              </a:rPr>
              <a:t>Уголок </a:t>
            </a:r>
            <a:r>
              <a:rPr lang="ru-RU" sz="2800" b="1" dirty="0">
                <a:solidFill>
                  <a:srgbClr val="0070C0"/>
                </a:solidFill>
              </a:rPr>
              <a:t>уединения – как условие создания  психологического комфорта  и эмоционального благополучия </a:t>
            </a:r>
            <a:r>
              <a:rPr lang="ru-RU" sz="2800" b="1" dirty="0" smtClean="0">
                <a:solidFill>
                  <a:srgbClr val="0070C0"/>
                </a:solidFill>
              </a:rPr>
              <a:t>дошкольников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                 </a:t>
            </a:r>
            <a:r>
              <a:rPr lang="ru-RU" sz="2400" dirty="0" smtClean="0"/>
              <a:t>Педагог-психолог: Шайкина Е.А.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xmlns="" val="655523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6671"/>
            <a:ext cx="705232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Дизайн «уголков уединения»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877272"/>
            <a:ext cx="3088432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6" descr="https://www.maam.ru/upload/blogs/detsad-186334-1551635733.jpg"/>
          <p:cNvPicPr>
            <a:picLocks noChangeAspect="1" noChangeArrowheads="1"/>
          </p:cNvPicPr>
          <p:nvPr/>
        </p:nvPicPr>
        <p:blipFill>
          <a:blip r:embed="rId3" cstate="print"/>
          <a:srcRect b="4381"/>
          <a:stretch>
            <a:fillRect/>
          </a:stretch>
        </p:blipFill>
        <p:spPr bwMode="auto">
          <a:xfrm>
            <a:off x="1835696" y="1412776"/>
            <a:ext cx="6429375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6671"/>
            <a:ext cx="705232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Дизайн «уголков уединения»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877272"/>
            <a:ext cx="3088432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4" descr="http://vestochka425.ru/sites/default/files/article/image/img_6544.jpg"/>
          <p:cNvPicPr>
            <a:picLocks noChangeAspect="1" noChangeArrowheads="1"/>
          </p:cNvPicPr>
          <p:nvPr/>
        </p:nvPicPr>
        <p:blipFill>
          <a:blip r:embed="rId3" cstate="print"/>
          <a:srcRect l="14966" r="26531" b="2041"/>
          <a:stretch>
            <a:fillRect/>
          </a:stretch>
        </p:blipFill>
        <p:spPr bwMode="auto">
          <a:xfrm>
            <a:off x="2915816" y="1412776"/>
            <a:ext cx="4032448" cy="4501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6671"/>
            <a:ext cx="7052320" cy="79208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Из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чего сделать каркас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для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уединения»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877272"/>
            <a:ext cx="3088432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2" descr="https://na-dache.pro/uploads/posts/2021-05/1621548532_45-p-ugolok-uedineniya-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412776"/>
            <a:ext cx="6240692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6671"/>
            <a:ext cx="7052320" cy="79208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Из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чего сделать каркас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для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уединения»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877272"/>
            <a:ext cx="3088432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Picture 2" descr="https://na-dache.pro/uploads/posts/2021-05/1621548540_33-p-ugolok-uedineniya-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9752" y="1340768"/>
            <a:ext cx="4752528" cy="50734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476671"/>
            <a:ext cx="5324128" cy="79208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Из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чего сделать каркас 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для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уединения»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5733256"/>
            <a:ext cx="3088432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Picture 6" descr="https://na-dache.pro/uploads/posts/2021-05/1621548477_4-p-ugolok-uedineniya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340768"/>
            <a:ext cx="3187690" cy="4249191"/>
          </a:xfrm>
          <a:prstGeom prst="rect">
            <a:avLst/>
          </a:prstGeom>
          <a:noFill/>
        </p:spPr>
      </p:pic>
      <p:pic>
        <p:nvPicPr>
          <p:cNvPr id="10" name="Picture 2" descr="https://img1.festima.ru/1/BwASyYIAzuoZ1bY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2276872"/>
            <a:ext cx="4762500" cy="31623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476671"/>
            <a:ext cx="5324128" cy="792089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Оснащение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уединения»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68144" y="5733256"/>
            <a:ext cx="3088432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                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2" descr="https://ds05.infourok.ru/uploads/ex/06dc/00155013-6d3d2988/img10.jpg"/>
          <p:cNvPicPr>
            <a:picLocks noChangeAspect="1" noChangeArrowheads="1"/>
          </p:cNvPicPr>
          <p:nvPr/>
        </p:nvPicPr>
        <p:blipFill>
          <a:blip r:embed="rId3" cstate="print"/>
          <a:srcRect l="14754" t="6557" r="20697" b="9836"/>
          <a:stretch>
            <a:fillRect/>
          </a:stretch>
        </p:blipFill>
        <p:spPr bwMode="auto">
          <a:xfrm>
            <a:off x="1547664" y="1196751"/>
            <a:ext cx="6264696" cy="45642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1"/>
            <a:ext cx="925252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0"/>
            <a:ext cx="5760640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Оснащение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4104456" cy="4608512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➢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Предметы для выражения негативных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эмоций </a:t>
            </a:r>
          </a:p>
          <a:p>
            <a:pPr algn="l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Предметы, выполняющие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успокаивающую и релаксационную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функцию</a:t>
            </a:r>
          </a:p>
          <a:p>
            <a:pPr algn="l"/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➢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 Эмоционально-развивающие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игры</a:t>
            </a:r>
          </a:p>
          <a:p>
            <a:pPr algn="l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➢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Пособия для развития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эмоциональной сферы</a:t>
            </a:r>
          </a:p>
        </p:txBody>
      </p:sp>
      <p:pic>
        <p:nvPicPr>
          <p:cNvPr id="6" name="Picture 4" descr="https://www.maam.ru/upload/blogs/detsad-418595-148502028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764704"/>
            <a:ext cx="3255708" cy="5798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-1"/>
            <a:ext cx="925252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0"/>
            <a:ext cx="5760640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Оснащение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4104456" cy="648072"/>
          </a:xfrm>
        </p:spPr>
        <p:txBody>
          <a:bodyPr>
            <a:normAutofit/>
          </a:bodyPr>
          <a:lstStyle/>
          <a:p>
            <a:pPr algn="l"/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4" descr="https://na-dache.pro/uploads/posts/2021-05/1621548508_18-p-ugolok-uedineniya-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484784"/>
            <a:ext cx="6264696" cy="469852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0"/>
            <a:ext cx="5760640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Оснащение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5112568" cy="1296144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Игры и пособия, направленные на </a:t>
            </a: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формирование </a:t>
            </a:r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навыков общения  и </a:t>
            </a: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взаимодействия</a:t>
            </a:r>
            <a:endParaRPr lang="ru-RU" sz="6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2" descr="https://www.art-talant.org/resized/mtree/944x/603/603940/11401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2060848"/>
            <a:ext cx="6579840" cy="37011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08520" y="0"/>
            <a:ext cx="925252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0"/>
            <a:ext cx="5760640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Оснащение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5112568" cy="1296144"/>
          </a:xfrm>
        </p:spPr>
        <p:txBody>
          <a:bodyPr>
            <a:normAutofit fontScale="40000" lnSpcReduction="20000"/>
          </a:bodyPr>
          <a:lstStyle/>
          <a:p>
            <a:pPr algn="l"/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Игры и пособия, направленные на </a:t>
            </a: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формирование </a:t>
            </a:r>
            <a:r>
              <a:rPr lang="ru-RU" sz="6000" b="1" dirty="0">
                <a:solidFill>
                  <a:schemeClr val="accent2">
                    <a:lumMod val="75000"/>
                  </a:schemeClr>
                </a:solidFill>
              </a:rPr>
              <a:t>навыков общения  и </a:t>
            </a:r>
            <a:r>
              <a:rPr lang="ru-RU" sz="6000" b="1" dirty="0" smtClean="0">
                <a:solidFill>
                  <a:schemeClr val="accent2">
                    <a:lumMod val="75000"/>
                  </a:schemeClr>
                </a:solidFill>
              </a:rPr>
              <a:t>взаимодействия</a:t>
            </a:r>
            <a:endParaRPr lang="ru-RU" sz="6000" b="1" dirty="0">
              <a:solidFill>
                <a:schemeClr val="accent2">
                  <a:lumMod val="75000"/>
                </a:schemeClr>
              </a:solidFill>
            </a:endParaRPr>
          </a:p>
          <a:p>
            <a:pPr algn="l"/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2" descr="https://i1.wp.com/mdou-19-ivuschk.my1.ru/_tbkp/u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204864"/>
            <a:ext cx="4745490" cy="3456384"/>
          </a:xfrm>
          <a:prstGeom prst="rect">
            <a:avLst/>
          </a:prstGeom>
          <a:noFill/>
        </p:spPr>
      </p:pic>
      <p:pic>
        <p:nvPicPr>
          <p:cNvPr id="8" name="Picture 2" descr="https://www.maam.ru/upload/blogs/detsad-284293-1544639536.jpg"/>
          <p:cNvPicPr>
            <a:picLocks noChangeAspect="1" noChangeArrowheads="1"/>
          </p:cNvPicPr>
          <p:nvPr/>
        </p:nvPicPr>
        <p:blipFill>
          <a:blip r:embed="rId4" cstate="print"/>
          <a:srcRect b="3130"/>
          <a:stretch>
            <a:fillRect/>
          </a:stretch>
        </p:blipFill>
        <p:spPr bwMode="auto">
          <a:xfrm>
            <a:off x="395536" y="2060848"/>
            <a:ext cx="3446165" cy="43924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11960" y="332656"/>
            <a:ext cx="4464496" cy="18002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b="1" dirty="0" smtClean="0">
                <a:solidFill>
                  <a:srgbClr val="0070C0"/>
                </a:solidFill>
              </a:rPr>
              <a:t>Какими бывают эмоции?</a:t>
            </a:r>
            <a:r>
              <a:rPr lang="ru-RU" dirty="0" smtClean="0">
                <a:solidFill>
                  <a:srgbClr val="0070C0"/>
                </a:solidFill>
              </a:rPr>
              <a:t/>
            </a:r>
            <a:br>
              <a:rPr lang="ru-RU" dirty="0" smtClean="0">
                <a:solidFill>
                  <a:srgbClr val="0070C0"/>
                </a:solidFill>
              </a:rPr>
            </a:b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3314" name="Picture 2" descr="https://viboronline.ru/wp-content/uploads/2018/10/20162303102139.jpg"/>
          <p:cNvPicPr>
            <a:picLocks noChangeAspect="1" noChangeArrowheads="1"/>
          </p:cNvPicPr>
          <p:nvPr/>
        </p:nvPicPr>
        <p:blipFill>
          <a:blip r:embed="rId3" cstate="print"/>
          <a:srcRect l="19596" t="2941" r="10534" b="5882"/>
          <a:stretch>
            <a:fillRect/>
          </a:stretch>
        </p:blipFill>
        <p:spPr bwMode="auto">
          <a:xfrm>
            <a:off x="5292080" y="2780928"/>
            <a:ext cx="3240360" cy="2817200"/>
          </a:xfrm>
          <a:prstGeom prst="rect">
            <a:avLst/>
          </a:prstGeom>
          <a:noFill/>
        </p:spPr>
      </p:pic>
      <p:pic>
        <p:nvPicPr>
          <p:cNvPr id="13316" name="Picture 4" descr="https://divniysadik.com/wp-content/uploads/2020/08/457457.png"/>
          <p:cNvPicPr>
            <a:picLocks noChangeAspect="1" noChangeArrowheads="1"/>
          </p:cNvPicPr>
          <p:nvPr/>
        </p:nvPicPr>
        <p:blipFill>
          <a:blip r:embed="rId4" cstate="print"/>
          <a:srcRect l="10262" t="11005" r="35233" b="10128"/>
          <a:stretch>
            <a:fillRect/>
          </a:stretch>
        </p:blipFill>
        <p:spPr bwMode="auto">
          <a:xfrm>
            <a:off x="467544" y="404664"/>
            <a:ext cx="3635896" cy="3096344"/>
          </a:xfrm>
          <a:prstGeom prst="rect">
            <a:avLst/>
          </a:prstGeom>
          <a:noFill/>
        </p:spPr>
      </p:pic>
      <p:pic>
        <p:nvPicPr>
          <p:cNvPr id="13318" name="Picture 6" descr="https://balala.com.ua/blog/wp-content/uploads/2017/06/Playing-happy-kids-enjoyment-images.jpg"/>
          <p:cNvPicPr>
            <a:picLocks noChangeAspect="1" noChangeArrowheads="1"/>
          </p:cNvPicPr>
          <p:nvPr/>
        </p:nvPicPr>
        <p:blipFill>
          <a:blip r:embed="rId5" cstate="print"/>
          <a:srcRect l="10441" t="23529" r="16471"/>
          <a:stretch>
            <a:fillRect/>
          </a:stretch>
        </p:blipFill>
        <p:spPr bwMode="auto">
          <a:xfrm>
            <a:off x="683568" y="3861048"/>
            <a:ext cx="4032448" cy="2636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25252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0"/>
            <a:ext cx="5760640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Оснащение </a:t>
            </a:r>
            <a:r>
              <a:rPr lang="ru-RU" sz="3100" b="1" dirty="0">
                <a:solidFill>
                  <a:schemeClr val="accent2">
                    <a:lumMod val="75000"/>
                  </a:schemeClr>
                </a:solidFill>
              </a:rPr>
              <a:t>«уголка уединения</a:t>
            </a: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»</a:t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980728"/>
            <a:ext cx="3600400" cy="3528392"/>
          </a:xfrm>
        </p:spPr>
        <p:txBody>
          <a:bodyPr>
            <a:normAutofit/>
          </a:bodyPr>
          <a:lstStyle/>
          <a:p>
            <a:pPr algn="l"/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Picture 2" descr="https://www.maam.ru/upload/blogs/detsad-418595-1485020334.jpg"/>
          <p:cNvPicPr>
            <a:picLocks noChangeAspect="1" noChangeArrowheads="1"/>
          </p:cNvPicPr>
          <p:nvPr/>
        </p:nvPicPr>
        <p:blipFill>
          <a:blip r:embed="rId3" cstate="print"/>
          <a:srcRect b="5195"/>
          <a:stretch>
            <a:fillRect/>
          </a:stretch>
        </p:blipFill>
        <p:spPr bwMode="auto">
          <a:xfrm>
            <a:off x="5220072" y="764704"/>
            <a:ext cx="3113199" cy="5256584"/>
          </a:xfrm>
          <a:prstGeom prst="rect">
            <a:avLst/>
          </a:prstGeom>
          <a:noFill/>
        </p:spPr>
      </p:pic>
      <p:pic>
        <p:nvPicPr>
          <p:cNvPr id="8" name="Picture 2" descr="https://a2b2.ru/storage/images/person/141694/section/24451/21710_P1110582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844824"/>
            <a:ext cx="4704523" cy="35283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ds04.infourok.ru/uploads/ex/0460/001155f7-cb790a52/img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25252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95736" y="1628800"/>
            <a:ext cx="5760640" cy="10081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СПАСИБО ЗА ВНИМАНИЕ!</a:t>
            </a:r>
            <a:r>
              <a:rPr lang="ru-RU" sz="3100" dirty="0"/>
              <a:t/>
            </a:r>
            <a:br>
              <a:rPr lang="ru-RU" sz="3100" dirty="0"/>
            </a:br>
            <a:r>
              <a:rPr lang="ru-RU" sz="3100" b="1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ru-RU" sz="3600" dirty="0"/>
              <a:t/>
            </a:r>
            <a:br>
              <a:rPr lang="ru-RU" sz="3600" dirty="0"/>
            </a:b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581128"/>
            <a:ext cx="3600400" cy="1656184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В презентации были использованы фото из </a:t>
            </a:r>
            <a:r>
              <a:rPr lang="ru-RU" sz="2400" b="1" dirty="0" err="1" smtClean="0">
                <a:solidFill>
                  <a:schemeClr val="accent2">
                    <a:lumMod val="50000"/>
                  </a:schemeClr>
                </a:solidFill>
              </a:rPr>
              <a:t>интернет-ресурсов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https://yandex.ru/images/search?text=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картинки%20уголок%20уединения%20в%20детском%20саду%20оформление&amp;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stype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=</a:t>
            </a:r>
            <a:r>
              <a:rPr lang="en-US" sz="2400" b="1" dirty="0" err="1" smtClean="0">
                <a:solidFill>
                  <a:schemeClr val="accent2">
                    <a:lumMod val="50000"/>
                  </a:schemeClr>
                </a:solidFill>
              </a:rPr>
              <a:t>image&amp;lr</a:t>
            </a:r>
            <a:r>
              <a:rPr lang="en-US" sz="2400" b="1" dirty="0" smtClean="0">
                <a:solidFill>
                  <a:schemeClr val="accent2">
                    <a:lumMod val="50000"/>
                  </a:schemeClr>
                </a:solidFill>
              </a:rPr>
              <a:t>=117777&amp;parent-reqid=1634501198271981-1113365212114351568-sas3-0812-bb9-sas-l7-balancer-8080-BAL-8954&amp;source=wiz</a:t>
            </a:r>
            <a:endParaRPr lang="ru-RU" sz="2400" b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2" name="Picture 2" descr="https://ds04.infourok.ru/uploads/ex/056d/0005be44-ed83b4d3/img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460432" cy="6345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2695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260648"/>
            <a:ext cx="7772400" cy="1470025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70C0"/>
                </a:solidFill>
              </a:rPr>
              <a:t>Причины </a:t>
            </a:r>
            <a:r>
              <a:rPr lang="ru-RU" sz="3600" b="1" dirty="0">
                <a:solidFill>
                  <a:srgbClr val="0070C0"/>
                </a:solidFill>
              </a:rPr>
              <a:t>возникновения отрицательных эмоций </a:t>
            </a: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187624" y="1556792"/>
            <a:ext cx="7560840" cy="4536504"/>
          </a:xfrm>
        </p:spPr>
        <p:txBody>
          <a:bodyPr>
            <a:normAutofit/>
          </a:bodyPr>
          <a:lstStyle/>
          <a:p>
            <a:pPr algn="l">
              <a:buFontTx/>
              <a:buChar char="-"/>
            </a:pPr>
            <a:endParaRPr lang="ru-RU" sz="2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l">
              <a:buFontTx/>
              <a:buChar char="-"/>
            </a:pP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срыв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первичного стереотипа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поведения       (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смена обстановки или круга общения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)</a:t>
            </a:r>
          </a:p>
          <a:p>
            <a:pPr algn="l"/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неправильное построение режима для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ребенка </a:t>
            </a:r>
            <a:endParaRPr lang="ru-RU" sz="2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 - неправильные воспитательные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приемы </a:t>
            </a:r>
            <a:endParaRPr lang="ru-RU" sz="2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 - отсутствие необходимых условий для игры и самостоятельной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деятельности</a:t>
            </a:r>
            <a:endParaRPr lang="ru-RU" sz="2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 - создание односторонней аффективной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привязанности</a:t>
            </a:r>
            <a:endParaRPr lang="ru-RU" sz="26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- </a:t>
            </a:r>
            <a:r>
              <a:rPr lang="ru-RU" sz="2600" b="1" dirty="0">
                <a:solidFill>
                  <a:schemeClr val="accent2">
                    <a:lumMod val="50000"/>
                  </a:schemeClr>
                </a:solidFill>
              </a:rPr>
              <a:t>отсутствие единого подхода к </a:t>
            </a:r>
            <a:r>
              <a:rPr lang="ru-RU" sz="2600" b="1" dirty="0" smtClean="0">
                <a:solidFill>
                  <a:schemeClr val="accent2">
                    <a:lumMod val="50000"/>
                  </a:schemeClr>
                </a:solidFill>
              </a:rPr>
              <a:t>ребенку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331640" y="404664"/>
            <a:ext cx="7556376" cy="12961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Признаки </a:t>
            </a:r>
            <a:r>
              <a:rPr lang="ru-RU" b="1" dirty="0" err="1" smtClean="0">
                <a:solidFill>
                  <a:schemeClr val="accent2">
                    <a:lumMod val="50000"/>
                  </a:schemeClr>
                </a:solidFill>
              </a:rPr>
              <a:t>психоэмоционального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напряжения</a:t>
            </a:r>
            <a:endParaRPr lang="ru-RU" dirty="0"/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1907704" y="1916832"/>
            <a:ext cx="6840760" cy="4392488"/>
          </a:xfrm>
        </p:spPr>
        <p:txBody>
          <a:bodyPr>
            <a:normAutofit fontScale="92500" lnSpcReduction="10000"/>
          </a:bodyPr>
          <a:lstStyle/>
          <a:p>
            <a:pPr algn="l"/>
            <a:endParaRPr lang="ru-RU" sz="20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l">
              <a:buFontTx/>
              <a:buChar char="-"/>
            </a:pP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проявление упрямства</a:t>
            </a:r>
            <a:endParaRPr lang="ru-RU" sz="22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- усталость после незначительной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нагрузки</a:t>
            </a:r>
            <a:endParaRPr lang="ru-RU" sz="22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 - беспокойство,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непоседливость </a:t>
            </a:r>
            <a:endParaRPr lang="ru-RU" sz="22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- рассеянность,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невнимательность </a:t>
            </a:r>
            <a:endParaRPr lang="ru-RU" sz="22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 -беспричинная обидчивость, плаксивость или повышенная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   агрессивность </a:t>
            </a:r>
            <a:endParaRPr lang="ru-RU" sz="22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 - отсутствие уверенности в себе, выражающаяся в частом поиске одобрения у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взрослых </a:t>
            </a:r>
            <a:endParaRPr lang="ru-RU" sz="22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l"/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 - трудность засыпания, беспокойный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сон</a:t>
            </a:r>
          </a:p>
          <a:p>
            <a:pPr algn="l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200" b="1" dirty="0">
                <a:solidFill>
                  <a:schemeClr val="accent2">
                    <a:lumMod val="50000"/>
                  </a:schemeClr>
                </a:solidFill>
              </a:rPr>
              <a:t>- подергивание плеч, качание головой, дрожание рук, частые моргания. </a:t>
            </a:r>
          </a:p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</a:rPr>
              <a:t> 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88641"/>
            <a:ext cx="7772400" cy="1008112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accent2">
                    <a:lumMod val="75000"/>
                  </a:schemeClr>
                </a:solidFill>
              </a:rPr>
              <a:t>«Уголок уединения»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196752"/>
            <a:ext cx="7448872" cy="5184576"/>
          </a:xfrm>
        </p:spPr>
        <p:txBody>
          <a:bodyPr/>
          <a:lstStyle/>
          <a:p>
            <a:pPr algn="l"/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это зона, где ребенок может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расслабиться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устранить беспокойство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возбуждение</a:t>
            </a:r>
          </a:p>
          <a:p>
            <a:pPr algn="l">
              <a:buFontTx/>
              <a:buChar char="-"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с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кованность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сбросить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излишнее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напряжение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восстановить силы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увеличить запас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энергии</a:t>
            </a:r>
          </a:p>
          <a:p>
            <a:pPr algn="l">
              <a:buFontTx/>
              <a:buChar char="-"/>
            </a:pP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почувствовать себя 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защищёнными </a:t>
            </a:r>
            <a:endParaRPr lang="ru-RU" sz="28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Особенности  организации </a:t>
            </a:r>
            <a:b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«Уголок уединения»</a:t>
            </a:r>
            <a:endParaRPr lang="ru-RU" sz="3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idx="1"/>
          </p:nvPr>
        </p:nvSpPr>
        <p:spPr>
          <a:xfrm>
            <a:off x="4355976" y="1340768"/>
            <a:ext cx="4330824" cy="5256584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/>
              <a:t>Небольшой </a:t>
            </a:r>
            <a:r>
              <a:rPr lang="ru-RU" sz="2800" dirty="0"/>
              <a:t>по </a:t>
            </a:r>
            <a:r>
              <a:rPr lang="ru-RU" sz="2800" dirty="0" smtClean="0"/>
              <a:t>размеру</a:t>
            </a:r>
            <a:endParaRPr lang="ru-RU" sz="2800" dirty="0"/>
          </a:p>
          <a:p>
            <a:r>
              <a:rPr lang="ru-RU" sz="2800" dirty="0"/>
              <a:t> </a:t>
            </a:r>
            <a:r>
              <a:rPr lang="ru-RU" sz="2800" dirty="0" smtClean="0"/>
              <a:t> Неяркая цветовая</a:t>
            </a:r>
            <a:endParaRPr lang="ru-RU" sz="2800" dirty="0"/>
          </a:p>
          <a:p>
            <a:r>
              <a:rPr lang="ru-RU" sz="2800" dirty="0" smtClean="0"/>
              <a:t> </a:t>
            </a:r>
            <a:r>
              <a:rPr lang="ru-RU" sz="2800" dirty="0"/>
              <a:t>На </a:t>
            </a:r>
            <a:r>
              <a:rPr lang="ru-RU" sz="2800" dirty="0" smtClean="0"/>
              <a:t>полу может быть  </a:t>
            </a:r>
            <a:r>
              <a:rPr lang="ru-RU" sz="2800" dirty="0"/>
              <a:t>мягкий коврик, </a:t>
            </a:r>
            <a:r>
              <a:rPr lang="ru-RU" sz="2800" dirty="0" smtClean="0"/>
              <a:t>подушки, детское кресло, мягкие модули</a:t>
            </a:r>
            <a:endParaRPr lang="ru-RU" sz="2800" dirty="0"/>
          </a:p>
          <a:p>
            <a:r>
              <a:rPr lang="ru-RU" sz="2800" dirty="0"/>
              <a:t> </a:t>
            </a:r>
            <a:r>
              <a:rPr lang="ru-RU" sz="2800" dirty="0" smtClean="0"/>
              <a:t> </a:t>
            </a:r>
            <a:r>
              <a:rPr lang="ru-RU" sz="2800" dirty="0"/>
              <a:t>Предметная среда </a:t>
            </a:r>
            <a:r>
              <a:rPr lang="ru-RU" sz="2800" dirty="0" smtClean="0"/>
              <a:t>должна </a:t>
            </a:r>
            <a:r>
              <a:rPr lang="ru-RU" sz="2800" dirty="0"/>
              <a:t>носить </a:t>
            </a:r>
            <a:r>
              <a:rPr lang="ru-RU" sz="2800" dirty="0" smtClean="0"/>
              <a:t>развивающий характер</a:t>
            </a:r>
            <a:endParaRPr lang="ru-RU" sz="2800" dirty="0"/>
          </a:p>
          <a:p>
            <a:r>
              <a:rPr lang="ru-RU" sz="2800" dirty="0"/>
              <a:t>- </a:t>
            </a:r>
            <a:r>
              <a:rPr lang="ru-RU" sz="2800" dirty="0" smtClean="0"/>
              <a:t>Периодическая смена атрибутов</a:t>
            </a:r>
            <a:endParaRPr lang="ru-RU" sz="2800" dirty="0"/>
          </a:p>
          <a:p>
            <a:r>
              <a:rPr lang="ru-RU" sz="2800" dirty="0"/>
              <a:t>- </a:t>
            </a:r>
            <a:r>
              <a:rPr lang="ru-RU" sz="2800" dirty="0" smtClean="0"/>
              <a:t>Техника безопасности</a:t>
            </a:r>
            <a:endParaRPr lang="ru-RU" sz="2800" dirty="0"/>
          </a:p>
          <a:p>
            <a:pPr>
              <a:buNone/>
            </a:pPr>
            <a:r>
              <a:rPr lang="ru-RU" sz="2800" dirty="0"/>
              <a:t> 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                </a:t>
            </a:r>
            <a:endParaRPr lang="ru-RU" dirty="0"/>
          </a:p>
        </p:txBody>
      </p:sp>
      <p:pic>
        <p:nvPicPr>
          <p:cNvPr id="5" name="Picture 4" descr="https://im0-tub-ru.yandex.net/i?id=54530cce13a8f9fd4c5cde2f1d74c871-l&amp;ref=rim&amp;n=13&amp;w=1080&amp;h=105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340768"/>
            <a:ext cx="3993171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6671"/>
            <a:ext cx="705232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Дизайн «уголков уединения»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5877272"/>
            <a:ext cx="7048872" cy="792088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«Норка»                                                   «Шатер»  </a:t>
            </a:r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5842" name="Picture 2" descr="https://pbs.twimg.com/media/CbvBIerWwAA8tSu.jpg"/>
          <p:cNvPicPr>
            <a:picLocks noChangeAspect="1" noChangeArrowheads="1"/>
          </p:cNvPicPr>
          <p:nvPr/>
        </p:nvPicPr>
        <p:blipFill>
          <a:blip r:embed="rId3" cstate="print"/>
          <a:srcRect l="15254" r="13559"/>
          <a:stretch>
            <a:fillRect/>
          </a:stretch>
        </p:blipFill>
        <p:spPr bwMode="auto">
          <a:xfrm>
            <a:off x="539552" y="1412776"/>
            <a:ext cx="3759062" cy="3960440"/>
          </a:xfrm>
          <a:prstGeom prst="rect">
            <a:avLst/>
          </a:prstGeom>
          <a:noFill/>
        </p:spPr>
      </p:pic>
      <p:pic>
        <p:nvPicPr>
          <p:cNvPr id="7" name="Picture 2" descr="https://na-dache.pro/uploads/posts/2021-05/1621548516_46-p-ugolok-uedineniya-49.jpg"/>
          <p:cNvPicPr>
            <a:picLocks noChangeAspect="1" noChangeArrowheads="1"/>
          </p:cNvPicPr>
          <p:nvPr/>
        </p:nvPicPr>
        <p:blipFill>
          <a:blip r:embed="rId4" cstate="print"/>
          <a:srcRect l="11951" t="8000" r="19333"/>
          <a:stretch>
            <a:fillRect/>
          </a:stretch>
        </p:blipFill>
        <p:spPr bwMode="auto">
          <a:xfrm>
            <a:off x="4860032" y="1412776"/>
            <a:ext cx="3888432" cy="38884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ds05.infourok.ru/uploads/ex/08ae/00037795-cb6015e3/img3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476671"/>
            <a:ext cx="7052320" cy="79208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Дизайн «уголков уединения»</a:t>
            </a:r>
            <a:endParaRPr lang="ru-RU" sz="4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877272"/>
            <a:ext cx="3088432" cy="792088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</a:rPr>
              <a:t>«Шатер»  </a:t>
            </a:r>
          </a:p>
          <a:p>
            <a:endParaRPr lang="ru-RU" sz="2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7" name="Picture 2" descr="https://www.maam.ru/upload/blogs/detsad-70008-1465886136.jpg"/>
          <p:cNvPicPr>
            <a:picLocks noChangeAspect="1" noChangeArrowheads="1"/>
          </p:cNvPicPr>
          <p:nvPr/>
        </p:nvPicPr>
        <p:blipFill>
          <a:blip r:embed="rId3" cstate="print"/>
          <a:srcRect l="18750" t="6247" r="10417" b="20352"/>
          <a:stretch>
            <a:fillRect/>
          </a:stretch>
        </p:blipFill>
        <p:spPr bwMode="auto">
          <a:xfrm>
            <a:off x="5076056" y="1340768"/>
            <a:ext cx="3024336" cy="4180700"/>
          </a:xfrm>
          <a:prstGeom prst="rect">
            <a:avLst/>
          </a:prstGeom>
          <a:noFill/>
        </p:spPr>
      </p:pic>
      <p:pic>
        <p:nvPicPr>
          <p:cNvPr id="8" name="Picture 4" descr="https://xn----8sbanwvkw.xn--p1ai/800/600/https/melkie.net/wp-content/uploads/2018/02/ugolok-uedineniya-detsadu.jpg"/>
          <p:cNvPicPr>
            <a:picLocks noChangeAspect="1" noChangeArrowheads="1"/>
          </p:cNvPicPr>
          <p:nvPr/>
        </p:nvPicPr>
        <p:blipFill>
          <a:blip r:embed="rId4" cstate="print"/>
          <a:srcRect l="31747" r="40538" b="11310"/>
          <a:stretch>
            <a:fillRect/>
          </a:stretch>
        </p:blipFill>
        <p:spPr bwMode="auto">
          <a:xfrm>
            <a:off x="2051720" y="1196752"/>
            <a:ext cx="2160240" cy="51845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5DF0F6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162</TotalTime>
  <Words>271</Words>
  <Application>Microsoft Office PowerPoint</Application>
  <PresentationFormat>Экран (4:3)</PresentationFormat>
  <Paragraphs>69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  Уголок уединения – как условие создания  психологического комфорта  и эмоционального благополучия дошкольников                           Педагог-психолог: Шайкина Е.А.     </vt:lpstr>
      <vt:lpstr>   Какими бывают эмоции?  </vt:lpstr>
      <vt:lpstr>Слайд 3</vt:lpstr>
      <vt:lpstr>Причины возникновения отрицательных эмоций </vt:lpstr>
      <vt:lpstr>Признаки психоэмоционального напряжения</vt:lpstr>
      <vt:lpstr>«Уголок уединения»</vt:lpstr>
      <vt:lpstr>Особенности  организации  «Уголок уединения»</vt:lpstr>
      <vt:lpstr>Дизайн «уголков уединения»</vt:lpstr>
      <vt:lpstr>Дизайн «уголков уединения»</vt:lpstr>
      <vt:lpstr>Дизайн «уголков уединения»</vt:lpstr>
      <vt:lpstr>Дизайн «уголков уединения»</vt:lpstr>
      <vt:lpstr> Из чего сделать каркас  для «уголка уединения»  </vt:lpstr>
      <vt:lpstr> Из чего сделать каркас  для «уголка уединения»  </vt:lpstr>
      <vt:lpstr> Из чего сделать каркас  для «уголка уединения»  </vt:lpstr>
      <vt:lpstr> Оснащение «уголка уединения»    </vt:lpstr>
      <vt:lpstr>   Оснащение «уголка уединения»     </vt:lpstr>
      <vt:lpstr>   Оснащение «уголка уединения»     </vt:lpstr>
      <vt:lpstr>   Оснащение «уголка уединения»     </vt:lpstr>
      <vt:lpstr>   Оснащение «уголка уединения»     </vt:lpstr>
      <vt:lpstr>   Оснащение «уголка уединения»     </vt:lpstr>
      <vt:lpstr>Слайд 21</vt:lpstr>
      <vt:lpstr>  СПАСИБО ЗА ВНИМАНИЕ!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Уголок уединения – как условие создания  психологического комфорта  и эмоционального благополучия дошкольников                           Педагог-психолог: Шайкина Е.А.     </dc:title>
  <dc:creator>Пользователь</dc:creator>
  <cp:lastModifiedBy>Пользователь</cp:lastModifiedBy>
  <cp:revision>2</cp:revision>
  <dcterms:created xsi:type="dcterms:W3CDTF">2021-10-13T19:14:34Z</dcterms:created>
  <dcterms:modified xsi:type="dcterms:W3CDTF">2021-10-17T20:10:57Z</dcterms:modified>
</cp:coreProperties>
</file>